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Asap" charset="1" panose="020F0504030202060203"/>
      <p:regular r:id="rId40"/>
    </p:embeddedFont>
    <p:embeddedFont>
      <p:font typeface="Maven Pro" charset="1" panose="00000500000000000000"/>
      <p:regular r:id="rId41"/>
    </p:embeddedFont>
    <p:embeddedFont>
      <p:font typeface="Asap Bold" charset="1" panose="020F0804030202060203"/>
      <p:regular r:id="rId42"/>
    </p:embeddedFont>
    <p:embeddedFont>
      <p:font typeface="Maven Pro Bold" charset="1" panose="00000800000000000000"/>
      <p:regular r:id="rId43"/>
    </p:embeddedFont>
    <p:embeddedFont>
      <p:font typeface="Asap Italics" charset="1" panose="020F05040302020D0203"/>
      <p:regular r:id="rId44"/>
    </p:embeddedFont>
    <p:embeddedFont>
      <p:font typeface="Maven Pro Medium" charset="1" panose="00000600000000000000"/>
      <p:regular r:id="rId45"/>
    </p:embeddedFont>
    <p:embeddedFont>
      <p:font typeface="Cabin" charset="1" panose="00000500000000000000"/>
      <p:regular r:id="rId46"/>
    </p:embeddedFont>
    <p:embeddedFont>
      <p:font typeface="Noto Sans" charset="1" panose="020B0502040504020204"/>
      <p:regular r:id="rId47"/>
    </p:embeddedFont>
    <p:embeddedFont>
      <p:font typeface="Asap Bold Italics" charset="1" panose="020F08040302020D0203"/>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18.png" Type="http://schemas.openxmlformats.org/officeDocument/2006/relationships/image"/><Relationship Id="rId12" Target="../media/image29.png" Type="http://schemas.openxmlformats.org/officeDocument/2006/relationships/image"/><Relationship Id="rId13" Target="../media/image55.png" Type="http://schemas.openxmlformats.org/officeDocument/2006/relationships/image"/><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1.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1.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1.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6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2" Target="../media/image1.png" Type="http://schemas.openxmlformats.org/officeDocument/2006/relationships/image"/><Relationship Id="rId3" Target="../media/image12.jpeg" Type="http://schemas.openxmlformats.org/officeDocument/2006/relationships/image"/><Relationship Id="rId4" Target="../media/image2.jpeg" Type="http://schemas.openxmlformats.org/officeDocument/2006/relationships/image"/><Relationship Id="rId5" Target="../media/image19.png" Type="http://schemas.openxmlformats.org/officeDocument/2006/relationships/image"/><Relationship Id="rId6" Target="../media/image14.png" Type="http://schemas.openxmlformats.org/officeDocument/2006/relationships/image"/><Relationship Id="rId7" Target="../media/image13.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6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8.png" Type="http://schemas.openxmlformats.org/officeDocument/2006/relationships/image"/><Relationship Id="rId12" Target="../media/image18.png" Type="http://schemas.openxmlformats.org/officeDocument/2006/relationships/image"/><Relationship Id="rId13" Target="../media/image64.png" Type="http://schemas.openxmlformats.org/officeDocument/2006/relationships/image"/><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41.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jpeg" Type="http://schemas.openxmlformats.org/officeDocument/2006/relationships/image"/><Relationship Id="rId11" Target="../media/image8.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5.png" Type="http://schemas.openxmlformats.org/officeDocument/2006/relationships/image"/><Relationship Id="rId8" Target="../media/image10.png" Type="http://schemas.openxmlformats.org/officeDocument/2006/relationships/image"/><Relationship Id="rId9"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1.png" Type="http://schemas.openxmlformats.org/officeDocument/2006/relationships/image"/><Relationship Id="rId3" Target="../media/image12.jpeg" Type="http://schemas.openxmlformats.org/officeDocument/2006/relationships/image"/><Relationship Id="rId4" Target="../media/image2.jpe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6.pn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7.jpeg" Type="http://schemas.openxmlformats.org/officeDocument/2006/relationships/image"/><Relationship Id="rId8" Target="../media/image8.png" Type="http://schemas.openxmlformats.org/officeDocument/2006/relationships/image"/><Relationship Id="rId9" Target="../media/image1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67.png" Type="http://schemas.openxmlformats.org/officeDocument/2006/relationships/image"/><Relationship Id="rId7" Target="../media/image6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jpeg" Type="http://schemas.openxmlformats.org/officeDocument/2006/relationships/image"/><Relationship Id="rId11" Target="../media/image8.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9.png" Type="http://schemas.openxmlformats.org/officeDocument/2006/relationships/image"/><Relationship Id="rId8" Target="../media/image10.png" Type="http://schemas.openxmlformats.org/officeDocument/2006/relationships/image"/><Relationship Id="rId9" Target="../media/image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png" Type="http://schemas.openxmlformats.org/officeDocument/2006/relationships/image"/><Relationship Id="rId12" Target="../media/image77.png" Type="http://schemas.openxmlformats.org/officeDocument/2006/relationships/image"/><Relationship Id="rId2" Target="../media/image1.png" Type="http://schemas.openxmlformats.org/officeDocument/2006/relationships/image"/><Relationship Id="rId3" Target="../media/image70.jpeg" Type="http://schemas.openxmlformats.org/officeDocument/2006/relationships/image"/><Relationship Id="rId4" Target="../media/image71.png" Type="http://schemas.openxmlformats.org/officeDocument/2006/relationships/image"/><Relationship Id="rId5" Target="../media/image57.pn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 Id="rId8" Target="../media/image14.png" Type="http://schemas.openxmlformats.org/officeDocument/2006/relationships/image"/><Relationship Id="rId9" Target="../media/image7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79.png" Type="http://schemas.openxmlformats.org/officeDocument/2006/relationships/image"/><Relationship Id="rId12" Target="../media/image17.png" Type="http://schemas.openxmlformats.org/officeDocument/2006/relationships/image"/><Relationship Id="rId2" Target="../media/image1.png" Type="http://schemas.openxmlformats.org/officeDocument/2006/relationships/image"/><Relationship Id="rId3" Target="../media/image12.jpeg" Type="http://schemas.openxmlformats.org/officeDocument/2006/relationships/image"/><Relationship Id="rId4" Target="../media/image2.jpeg" Type="http://schemas.openxmlformats.org/officeDocument/2006/relationships/image"/><Relationship Id="rId5" Target="../media/image78.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15.png" Type="http://schemas.openxmlformats.org/officeDocument/2006/relationships/image"/><Relationship Id="rId12" Target="../media/image80.png" Type="http://schemas.openxmlformats.org/officeDocument/2006/relationships/image"/><Relationship Id="rId13" Target="../media/image81.png" Type="http://schemas.openxmlformats.org/officeDocument/2006/relationships/image"/><Relationship Id="rId2" Target="../media/image1.png" Type="http://schemas.openxmlformats.org/officeDocument/2006/relationships/image"/><Relationship Id="rId3" Target="../media/image31.png" Type="http://schemas.openxmlformats.org/officeDocument/2006/relationships/image"/><Relationship Id="rId4" Target="../media/image29.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5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12.jpeg" Type="http://schemas.openxmlformats.org/officeDocument/2006/relationships/image"/><Relationship Id="rId5" Target="../media/image35.pn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 Id="rId8" Target="../media/image84.png" Type="http://schemas.openxmlformats.org/officeDocument/2006/relationships/image"/><Relationship Id="rId9" Target="../media/image5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 Id="rId4" Target="../media/image85.png" Type="http://schemas.openxmlformats.org/officeDocument/2006/relationships/image"/><Relationship Id="rId5" Target="../media/image49.png" Type="http://schemas.openxmlformats.org/officeDocument/2006/relationships/image"/><Relationship Id="rId6" Target="../media/image40.png" Type="http://schemas.openxmlformats.org/officeDocument/2006/relationships/image"/><Relationship Id="rId7" Target="../media/image86.png" Type="http://schemas.openxmlformats.org/officeDocument/2006/relationships/image"/><Relationship Id="rId8" Target="../media/image8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27.png" Type="http://schemas.openxmlformats.org/officeDocument/2006/relationships/image"/><Relationship Id="rId6" Target="../media/image88.png" Type="http://schemas.openxmlformats.org/officeDocument/2006/relationships/image"/><Relationship Id="rId7" Target="../media/image89.png" Type="http://schemas.openxmlformats.org/officeDocument/2006/relationships/image"/><Relationship Id="rId8" Target="../media/image9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jpeg" Type="http://schemas.openxmlformats.org/officeDocument/2006/relationships/image"/><Relationship Id="rId5" Target="../media/image85.png" Type="http://schemas.openxmlformats.org/officeDocument/2006/relationships/image"/><Relationship Id="rId6" Target="../media/image35.png" Type="http://schemas.openxmlformats.org/officeDocument/2006/relationships/image"/><Relationship Id="rId7" Target="../media/image91.png" Type="http://schemas.openxmlformats.org/officeDocument/2006/relationships/image"/><Relationship Id="rId8" Target="../media/image9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12" Target="../media/image18.png" Type="http://schemas.openxmlformats.org/officeDocument/2006/relationships/image"/><Relationship Id="rId13" Target="../media/image29.png" Type="http://schemas.openxmlformats.org/officeDocument/2006/relationships/image"/><Relationship Id="rId14" Target="../media/image7.jpeg" Type="http://schemas.openxmlformats.org/officeDocument/2006/relationships/image"/><Relationship Id="rId15" Target="../media/image30.png" Type="http://schemas.openxmlformats.org/officeDocument/2006/relationships/image"/><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 Id="rId4" Target="../media/image93.png" Type="http://schemas.openxmlformats.org/officeDocument/2006/relationships/image"/><Relationship Id="rId5" Target="../media/image2.jpeg" Type="http://schemas.openxmlformats.org/officeDocument/2006/relationships/image"/><Relationship Id="rId6" Target="../media/image94.png" Type="http://schemas.openxmlformats.org/officeDocument/2006/relationships/image"/><Relationship Id="rId7" Target="../media/image9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7.png" Type="http://schemas.openxmlformats.org/officeDocument/2006/relationships/image"/><Relationship Id="rId5" Target="../media/image7.jpeg" Type="http://schemas.openxmlformats.org/officeDocument/2006/relationships/image"/><Relationship Id="rId6" Target="../media/image28.png" Type="http://schemas.openxmlformats.org/officeDocument/2006/relationships/image"/><Relationship Id="rId7" Target="../media/image96.png" Type="http://schemas.openxmlformats.org/officeDocument/2006/relationships/image"/><Relationship Id="rId8" Target="../media/image97.png" Type="http://schemas.openxmlformats.org/officeDocument/2006/relationships/image"/><Relationship Id="rId9" Target="../media/image9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png" Type="http://schemas.openxmlformats.org/officeDocument/2006/relationships/image"/><Relationship Id="rId2" Target="../media/image1.png" Type="http://schemas.openxmlformats.org/officeDocument/2006/relationships/image"/><Relationship Id="rId3" Target="../media/image99.png" Type="http://schemas.openxmlformats.org/officeDocument/2006/relationships/image"/><Relationship Id="rId4" Target="../media/image2.jpeg" Type="http://schemas.openxmlformats.org/officeDocument/2006/relationships/image"/><Relationship Id="rId5" Target="../media/image100.png" Type="http://schemas.openxmlformats.org/officeDocument/2006/relationships/image"/><Relationship Id="rId6" Target="../media/image101.png" Type="http://schemas.openxmlformats.org/officeDocument/2006/relationships/image"/><Relationship Id="rId7" Target="../media/image102.png" Type="http://schemas.openxmlformats.org/officeDocument/2006/relationships/image"/><Relationship Id="rId8" Target="../media/image103.png" Type="http://schemas.openxmlformats.org/officeDocument/2006/relationships/image"/><Relationship Id="rId9" Target="../media/image10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0.png" Type="http://schemas.openxmlformats.org/officeDocument/2006/relationships/image"/><Relationship Id="rId2" Target="../media/image1.png" Type="http://schemas.openxmlformats.org/officeDocument/2006/relationships/image"/><Relationship Id="rId3" Target="../media/image47.png" Type="http://schemas.openxmlformats.org/officeDocument/2006/relationships/image"/><Relationship Id="rId4" Target="../media/image34.png" Type="http://schemas.openxmlformats.org/officeDocument/2006/relationships/image"/><Relationship Id="rId5" Target="../media/image106.png" Type="http://schemas.openxmlformats.org/officeDocument/2006/relationships/image"/><Relationship Id="rId6" Target="../media/image107.png" Type="http://schemas.openxmlformats.org/officeDocument/2006/relationships/image"/><Relationship Id="rId7" Target="../media/image16.png" Type="http://schemas.openxmlformats.org/officeDocument/2006/relationships/image"/><Relationship Id="rId8" Target="../media/image108.png" Type="http://schemas.openxmlformats.org/officeDocument/2006/relationships/image"/><Relationship Id="rId9" Target="../media/image10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12" Target="../media/image28.png" Type="http://schemas.openxmlformats.org/officeDocument/2006/relationships/image"/><Relationship Id="rId13" Target="../media/image18.png" Type="http://schemas.openxmlformats.org/officeDocument/2006/relationships/image"/><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41.png" Type="http://schemas.openxmlformats.org/officeDocument/2006/relationships/image"/><Relationship Id="rId7" Target="../media/image23.png" Type="http://schemas.openxmlformats.org/officeDocument/2006/relationships/image"/><Relationship Id="rId8" Target="../media/image42.png" Type="http://schemas.openxmlformats.org/officeDocument/2006/relationships/image"/><Relationship Id="rId9" Target="../media/image2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jpeg" Type="http://schemas.openxmlformats.org/officeDocument/2006/relationships/image"/><Relationship Id="rId11" Target="../media/image38.jpeg" Type="http://schemas.openxmlformats.org/officeDocument/2006/relationships/image"/><Relationship Id="rId12" Target="../media/image39.png" Type="http://schemas.openxmlformats.org/officeDocument/2006/relationships/image"/><Relationship Id="rId13" Target="../media/image40.png" Type="http://schemas.openxmlformats.org/officeDocument/2006/relationships/image"/><Relationship Id="rId2" Target="../media/image1.png" Type="http://schemas.openxmlformats.org/officeDocument/2006/relationships/image"/><Relationship Id="rId3" Target="../media/image31.png" Type="http://schemas.openxmlformats.org/officeDocument/2006/relationships/image"/><Relationship Id="rId4" Target="../media/image29.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18.png" Type="http://schemas.openxmlformats.org/officeDocument/2006/relationships/image"/><Relationship Id="rId12" Target="../media/image41.png" Type="http://schemas.openxmlformats.org/officeDocument/2006/relationships/image"/><Relationship Id="rId13" Target="../media/image42.png" Type="http://schemas.openxmlformats.org/officeDocument/2006/relationships/image"/><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5.png" Type="http://schemas.openxmlformats.org/officeDocument/2006/relationships/image"/><Relationship Id="rId12" Target="../media/image46.png" Type="http://schemas.openxmlformats.org/officeDocument/2006/relationships/image"/><Relationship Id="rId13" Target="../media/image30.pn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5.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43.jpeg" Type="http://schemas.openxmlformats.org/officeDocument/2006/relationships/image"/><Relationship Id="rId8" Target="../media/image14.png" Type="http://schemas.openxmlformats.org/officeDocument/2006/relationships/image"/><Relationship Id="rId9" Target="../media/image4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47.png" Type="http://schemas.openxmlformats.org/officeDocument/2006/relationships/image"/><Relationship Id="rId7" Target="../media/image48.jpeg" Type="http://schemas.openxmlformats.org/officeDocument/2006/relationships/image"/><Relationship Id="rId8" Target="../media/image14.png" Type="http://schemas.openxmlformats.org/officeDocument/2006/relationships/image"/><Relationship Id="rId9" Target="../media/image4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12" Target="../media/image52.png" Type="http://schemas.openxmlformats.org/officeDocument/2006/relationships/image"/><Relationship Id="rId13" Target="../media/image35.png" Type="http://schemas.openxmlformats.org/officeDocument/2006/relationships/image"/><Relationship Id="rId14" Target="../media/image53.png" Type="http://schemas.openxmlformats.org/officeDocument/2006/relationships/image"/><Relationship Id="rId2" Target="../media/image1.png" Type="http://schemas.openxmlformats.org/officeDocument/2006/relationships/image"/><Relationship Id="rId3" Target="../media/image18.png" Type="http://schemas.openxmlformats.org/officeDocument/2006/relationships/image"/><Relationship Id="rId4" Target="../media/image50.jpeg" Type="http://schemas.openxmlformats.org/officeDocument/2006/relationships/image"/><Relationship Id="rId5" Target="../media/image14.png" Type="http://schemas.openxmlformats.org/officeDocument/2006/relationships/image"/><Relationship Id="rId6" Target="../media/image20.png" Type="http://schemas.openxmlformats.org/officeDocument/2006/relationships/image"/><Relationship Id="rId7" Target="../media/image51.jpeg" Type="http://schemas.openxmlformats.org/officeDocument/2006/relationships/image"/><Relationship Id="rId8" Target="../media/image29.png" Type="http://schemas.openxmlformats.org/officeDocument/2006/relationships/image"/><Relationship Id="rId9"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380022">
            <a:off x="10918801" y="214179"/>
            <a:ext cx="7426428" cy="11146609"/>
          </a:xfrm>
          <a:custGeom>
            <a:avLst/>
            <a:gdLst/>
            <a:ahLst/>
            <a:cxnLst/>
            <a:rect r="r" b="b" t="t" l="l"/>
            <a:pathLst>
              <a:path h="11146609" w="7426428">
                <a:moveTo>
                  <a:pt x="0" y="0"/>
                </a:moveTo>
                <a:lnTo>
                  <a:pt x="7426429" y="0"/>
                </a:lnTo>
                <a:lnTo>
                  <a:pt x="7426429" y="11146609"/>
                </a:lnTo>
                <a:lnTo>
                  <a:pt x="0" y="11146609"/>
                </a:lnTo>
                <a:lnTo>
                  <a:pt x="0" y="0"/>
                </a:lnTo>
                <a:close/>
              </a:path>
            </a:pathLst>
          </a:custGeom>
          <a:blipFill>
            <a:blip r:embed="rId3"/>
            <a:stretch>
              <a:fillRect l="0" t="0" r="0" b="0"/>
            </a:stretch>
          </a:blipFill>
        </p:spPr>
      </p:sp>
      <p:sp>
        <p:nvSpPr>
          <p:cNvPr name="Freeform 4" id="4"/>
          <p:cNvSpPr/>
          <p:nvPr/>
        </p:nvSpPr>
        <p:spPr>
          <a:xfrm flipH="false" flipV="false" rot="-443402">
            <a:off x="10992046" y="-403634"/>
            <a:ext cx="5898938" cy="11594964"/>
          </a:xfrm>
          <a:custGeom>
            <a:avLst/>
            <a:gdLst/>
            <a:ahLst/>
            <a:cxnLst/>
            <a:rect r="r" b="b" t="t" l="l"/>
            <a:pathLst>
              <a:path h="11594964" w="5898938">
                <a:moveTo>
                  <a:pt x="0" y="0"/>
                </a:moveTo>
                <a:lnTo>
                  <a:pt x="5898938" y="0"/>
                </a:lnTo>
                <a:lnTo>
                  <a:pt x="5898938" y="11594964"/>
                </a:lnTo>
                <a:lnTo>
                  <a:pt x="0" y="11594964"/>
                </a:lnTo>
                <a:lnTo>
                  <a:pt x="0" y="0"/>
                </a:lnTo>
                <a:close/>
              </a:path>
            </a:pathLst>
          </a:custGeom>
          <a:blipFill>
            <a:blip r:embed="rId4"/>
            <a:stretch>
              <a:fillRect l="0" t="0" r="0" b="0"/>
            </a:stretch>
          </a:blipFill>
        </p:spPr>
      </p:sp>
      <p:sp>
        <p:nvSpPr>
          <p:cNvPr name="Freeform 5" id="5"/>
          <p:cNvSpPr/>
          <p:nvPr/>
        </p:nvSpPr>
        <p:spPr>
          <a:xfrm flipH="false" flipV="false" rot="0">
            <a:off x="15361348" y="-940623"/>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3488">
            <a:off x="9718047" y="8237959"/>
            <a:ext cx="3922647" cy="2476171"/>
          </a:xfrm>
          <a:custGeom>
            <a:avLst/>
            <a:gdLst/>
            <a:ahLst/>
            <a:cxnLst/>
            <a:rect r="r" b="b" t="t" l="l"/>
            <a:pathLst>
              <a:path h="2476171" w="3922647">
                <a:moveTo>
                  <a:pt x="0" y="0"/>
                </a:moveTo>
                <a:lnTo>
                  <a:pt x="3922647" y="0"/>
                </a:lnTo>
                <a:lnTo>
                  <a:pt x="3922647" y="2476171"/>
                </a:lnTo>
                <a:lnTo>
                  <a:pt x="0" y="2476171"/>
                </a:lnTo>
                <a:lnTo>
                  <a:pt x="0" y="0"/>
                </a:lnTo>
                <a:close/>
              </a:path>
            </a:pathLst>
          </a:custGeom>
          <a:blipFill>
            <a:blip r:embed="rId6"/>
            <a:stretch>
              <a:fillRect l="0" t="0" r="0" b="0"/>
            </a:stretch>
          </a:blipFill>
        </p:spPr>
      </p:sp>
      <p:sp>
        <p:nvSpPr>
          <p:cNvPr name="Freeform 7" id="7"/>
          <p:cNvSpPr/>
          <p:nvPr/>
        </p:nvSpPr>
        <p:spPr>
          <a:xfrm flipH="false" flipV="false" rot="4000070">
            <a:off x="-3748578" y="3450616"/>
            <a:ext cx="4473523" cy="5689695"/>
          </a:xfrm>
          <a:custGeom>
            <a:avLst/>
            <a:gdLst/>
            <a:ahLst/>
            <a:cxnLst/>
            <a:rect r="r" b="b" t="t" l="l"/>
            <a:pathLst>
              <a:path h="5689695" w="4473523">
                <a:moveTo>
                  <a:pt x="0" y="0"/>
                </a:moveTo>
                <a:lnTo>
                  <a:pt x="4473523" y="0"/>
                </a:lnTo>
                <a:lnTo>
                  <a:pt x="4473523" y="5689695"/>
                </a:lnTo>
                <a:lnTo>
                  <a:pt x="0" y="5689695"/>
                </a:lnTo>
                <a:lnTo>
                  <a:pt x="0" y="0"/>
                </a:lnTo>
                <a:close/>
              </a:path>
            </a:pathLst>
          </a:custGeom>
          <a:blipFill>
            <a:blip r:embed="rId7"/>
            <a:stretch>
              <a:fillRect l="0" t="0" r="0" b="0"/>
            </a:stretch>
          </a:blipFill>
        </p:spPr>
      </p:sp>
      <p:sp>
        <p:nvSpPr>
          <p:cNvPr name="Freeform 8" id="8"/>
          <p:cNvSpPr/>
          <p:nvPr/>
        </p:nvSpPr>
        <p:spPr>
          <a:xfrm flipH="false" flipV="false" rot="2913921">
            <a:off x="-3519885" y="-3727122"/>
            <a:ext cx="6179309" cy="9274760"/>
          </a:xfrm>
          <a:custGeom>
            <a:avLst/>
            <a:gdLst/>
            <a:ahLst/>
            <a:cxnLst/>
            <a:rect r="r" b="b" t="t" l="l"/>
            <a:pathLst>
              <a:path h="9274760" w="6179309">
                <a:moveTo>
                  <a:pt x="0" y="0"/>
                </a:moveTo>
                <a:lnTo>
                  <a:pt x="6179309" y="0"/>
                </a:lnTo>
                <a:lnTo>
                  <a:pt x="6179309" y="9274760"/>
                </a:lnTo>
                <a:lnTo>
                  <a:pt x="0" y="9274760"/>
                </a:lnTo>
                <a:lnTo>
                  <a:pt x="0" y="0"/>
                </a:lnTo>
                <a:close/>
              </a:path>
            </a:pathLst>
          </a:custGeom>
          <a:blipFill>
            <a:blip r:embed="rId8"/>
            <a:stretch>
              <a:fillRect l="0" t="0" r="0" b="0"/>
            </a:stretch>
          </a:blipFill>
        </p:spPr>
      </p:sp>
      <p:sp>
        <p:nvSpPr>
          <p:cNvPr name="Freeform 9" id="9"/>
          <p:cNvSpPr/>
          <p:nvPr/>
        </p:nvSpPr>
        <p:spPr>
          <a:xfrm flipH="false" flipV="false" rot="-1336845">
            <a:off x="10584072" y="703672"/>
            <a:ext cx="3958401" cy="1251844"/>
          </a:xfrm>
          <a:custGeom>
            <a:avLst/>
            <a:gdLst/>
            <a:ahLst/>
            <a:cxnLst/>
            <a:rect r="r" b="b" t="t" l="l"/>
            <a:pathLst>
              <a:path h="1251844" w="3958401">
                <a:moveTo>
                  <a:pt x="0" y="0"/>
                </a:moveTo>
                <a:lnTo>
                  <a:pt x="3958401" y="0"/>
                </a:lnTo>
                <a:lnTo>
                  <a:pt x="3958401" y="1251844"/>
                </a:lnTo>
                <a:lnTo>
                  <a:pt x="0" y="1251844"/>
                </a:lnTo>
                <a:lnTo>
                  <a:pt x="0" y="0"/>
                </a:lnTo>
                <a:close/>
              </a:path>
            </a:pathLst>
          </a:custGeom>
          <a:blipFill>
            <a:blip r:embed="rId9"/>
            <a:stretch>
              <a:fillRect l="0" t="0" r="0" b="0"/>
            </a:stretch>
          </a:blipFill>
        </p:spPr>
      </p:sp>
      <p:grpSp>
        <p:nvGrpSpPr>
          <p:cNvPr name="Group 10" id="10"/>
          <p:cNvGrpSpPr>
            <a:grpSpLocks noChangeAspect="true"/>
          </p:cNvGrpSpPr>
          <p:nvPr/>
        </p:nvGrpSpPr>
        <p:grpSpPr>
          <a:xfrm rot="370554">
            <a:off x="11520763" y="1309911"/>
            <a:ext cx="5668505" cy="8167874"/>
            <a:chOff x="0" y="0"/>
            <a:chExt cx="3172968" cy="4572000"/>
          </a:xfrm>
        </p:grpSpPr>
        <p:sp>
          <p:nvSpPr>
            <p:cNvPr name="Freeform 11" id="11"/>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10"/>
              <a:stretch>
                <a:fillRect l="-39635" t="0" r="-4711" b="0"/>
              </a:stretch>
            </a:blipFill>
          </p:spPr>
        </p:sp>
        <p:sp>
          <p:nvSpPr>
            <p:cNvPr name="Freeform 12" id="12"/>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11"/>
              <a:stretch>
                <a:fillRect l="-160" t="0" r="-160" b="0"/>
              </a:stretch>
            </a:blipFill>
          </p:spPr>
        </p:sp>
      </p:grpSp>
      <p:sp>
        <p:nvSpPr>
          <p:cNvPr name="TextBox 13" id="13"/>
          <p:cNvSpPr txBox="true"/>
          <p:nvPr/>
        </p:nvSpPr>
        <p:spPr>
          <a:xfrm rot="0">
            <a:off x="657255" y="2148653"/>
            <a:ext cx="10286074" cy="4094003"/>
          </a:xfrm>
          <a:prstGeom prst="rect">
            <a:avLst/>
          </a:prstGeom>
        </p:spPr>
        <p:txBody>
          <a:bodyPr anchor="t" rtlCol="false" tIns="0" lIns="0" bIns="0" rIns="0">
            <a:spAutoFit/>
          </a:bodyPr>
          <a:lstStyle/>
          <a:p>
            <a:pPr algn="l">
              <a:lnSpc>
                <a:spcPts val="8894"/>
              </a:lnSpc>
            </a:pPr>
            <a:r>
              <a:rPr lang="en-US" sz="7474">
                <a:solidFill>
                  <a:srgbClr val="42372A"/>
                </a:solidFill>
                <a:latin typeface="Asap"/>
                <a:ea typeface="Asap"/>
                <a:cs typeface="Asap"/>
                <a:sym typeface="Asap"/>
              </a:rPr>
              <a:t>I. Tư tưởng Hồ Chí Minh về Đảng Cộng sản Việt Nam</a:t>
            </a:r>
          </a:p>
          <a:p>
            <a:pPr algn="l">
              <a:lnSpc>
                <a:spcPts val="5681"/>
              </a:lnSpc>
            </a:pPr>
          </a:p>
        </p:txBody>
      </p:sp>
      <p:sp>
        <p:nvSpPr>
          <p:cNvPr name="Freeform 14" id="14"/>
          <p:cNvSpPr/>
          <p:nvPr/>
        </p:nvSpPr>
        <p:spPr>
          <a:xfrm flipH="false" flipV="false" rot="7807612">
            <a:off x="2029867" y="-875859"/>
            <a:ext cx="3541971" cy="2821747"/>
          </a:xfrm>
          <a:custGeom>
            <a:avLst/>
            <a:gdLst/>
            <a:ahLst/>
            <a:cxnLst/>
            <a:rect r="r" b="b" t="t" l="l"/>
            <a:pathLst>
              <a:path h="2821747" w="3541971">
                <a:moveTo>
                  <a:pt x="0" y="0"/>
                </a:moveTo>
                <a:lnTo>
                  <a:pt x="3541972" y="0"/>
                </a:lnTo>
                <a:lnTo>
                  <a:pt x="3541972" y="2821747"/>
                </a:lnTo>
                <a:lnTo>
                  <a:pt x="0" y="2821747"/>
                </a:lnTo>
                <a:lnTo>
                  <a:pt x="0" y="0"/>
                </a:lnTo>
                <a:close/>
              </a:path>
            </a:pathLst>
          </a:custGeom>
          <a:blipFill>
            <a:blip r:embed="rId12"/>
            <a:stretch>
              <a:fillRect l="-126473" t="-38577" r="-391" b="-401270"/>
            </a:stretch>
          </a:blipFill>
        </p:spPr>
      </p:sp>
      <p:sp>
        <p:nvSpPr>
          <p:cNvPr name="TextBox 15" id="15"/>
          <p:cNvSpPr txBox="true"/>
          <p:nvPr/>
        </p:nvSpPr>
        <p:spPr>
          <a:xfrm rot="0">
            <a:off x="771233" y="5915787"/>
            <a:ext cx="10326624" cy="4075432"/>
          </a:xfrm>
          <a:prstGeom prst="rect">
            <a:avLst/>
          </a:prstGeom>
        </p:spPr>
        <p:txBody>
          <a:bodyPr anchor="t" rtlCol="false" tIns="0" lIns="0" bIns="0" rIns="0">
            <a:spAutoFit/>
          </a:bodyPr>
          <a:lstStyle/>
          <a:p>
            <a:pPr algn="just">
              <a:lnSpc>
                <a:spcPts val="6579"/>
              </a:lnSpc>
            </a:pPr>
            <a:r>
              <a:rPr lang="en-US" sz="4699">
                <a:solidFill>
                  <a:srgbClr val="42372A"/>
                </a:solidFill>
                <a:latin typeface="Maven Pro"/>
                <a:ea typeface="Maven Pro"/>
                <a:cs typeface="Maven Pro"/>
                <a:sym typeface="Maven Pro"/>
              </a:rPr>
              <a:t>1. Tính tất yếu và vai trò lãnh đạo của Đảng Cộng sản Việt Nam</a:t>
            </a:r>
          </a:p>
          <a:p>
            <a:pPr algn="just">
              <a:lnSpc>
                <a:spcPts val="6579"/>
              </a:lnSpc>
            </a:pPr>
            <a:r>
              <a:rPr lang="en-US" sz="4699">
                <a:solidFill>
                  <a:srgbClr val="42372A"/>
                </a:solidFill>
                <a:latin typeface="Maven Pro"/>
                <a:ea typeface="Maven Pro"/>
                <a:cs typeface="Maven Pro"/>
                <a:sym typeface="Maven Pro"/>
              </a:rPr>
              <a:t>2. </a:t>
            </a:r>
            <a:r>
              <a:rPr lang="en-US" sz="4699">
                <a:solidFill>
                  <a:srgbClr val="42372A"/>
                </a:solidFill>
                <a:latin typeface="Maven Pro"/>
                <a:ea typeface="Maven Pro"/>
                <a:cs typeface="Maven Pro"/>
                <a:sym typeface="Maven Pro"/>
              </a:rPr>
              <a:t>Đảng phải</a:t>
            </a:r>
            <a:r>
              <a:rPr lang="en-US" sz="4699">
                <a:solidFill>
                  <a:srgbClr val="42372A"/>
                </a:solidFill>
                <a:latin typeface="Maven Pro"/>
                <a:ea typeface="Maven Pro"/>
                <a:cs typeface="Maven Pro"/>
                <a:sym typeface="Maven Pro"/>
              </a:rPr>
              <a:t> </a:t>
            </a:r>
            <a:r>
              <a:rPr lang="en-US" sz="4699">
                <a:solidFill>
                  <a:srgbClr val="42372A"/>
                </a:solidFill>
                <a:latin typeface="Maven Pro"/>
                <a:ea typeface="Maven Pro"/>
                <a:cs typeface="Maven Pro"/>
                <a:sym typeface="Maven Pro"/>
              </a:rPr>
              <a:t>tro</a:t>
            </a:r>
            <a:r>
              <a:rPr lang="en-US" sz="4699">
                <a:solidFill>
                  <a:srgbClr val="42372A"/>
                </a:solidFill>
                <a:latin typeface="Maven Pro"/>
                <a:ea typeface="Maven Pro"/>
                <a:cs typeface="Maven Pro"/>
                <a:sym typeface="Maven Pro"/>
              </a:rPr>
              <a:t>ng </a:t>
            </a:r>
            <a:r>
              <a:rPr lang="en-US" sz="4699">
                <a:solidFill>
                  <a:srgbClr val="42372A"/>
                </a:solidFill>
                <a:latin typeface="Maven Pro"/>
                <a:ea typeface="Maven Pro"/>
                <a:cs typeface="Maven Pro"/>
                <a:sym typeface="Maven Pro"/>
              </a:rPr>
              <a:t>sạc</a:t>
            </a:r>
            <a:r>
              <a:rPr lang="en-US" sz="4699">
                <a:solidFill>
                  <a:srgbClr val="42372A"/>
                </a:solidFill>
                <a:latin typeface="Maven Pro"/>
                <a:ea typeface="Maven Pro"/>
                <a:cs typeface="Maven Pro"/>
                <a:sym typeface="Maven Pro"/>
              </a:rPr>
              <a:t>h</a:t>
            </a:r>
            <a:r>
              <a:rPr lang="en-US" sz="4699">
                <a:solidFill>
                  <a:srgbClr val="42372A"/>
                </a:solidFill>
                <a:latin typeface="Maven Pro"/>
                <a:ea typeface="Maven Pro"/>
                <a:cs typeface="Maven Pro"/>
                <a:sym typeface="Maven Pro"/>
              </a:rPr>
              <a:t>, vững</a:t>
            </a:r>
            <a:r>
              <a:rPr lang="en-US" sz="4699">
                <a:solidFill>
                  <a:srgbClr val="42372A"/>
                </a:solidFill>
                <a:latin typeface="Maven Pro"/>
                <a:ea typeface="Maven Pro"/>
                <a:cs typeface="Maven Pro"/>
                <a:sym typeface="Maven Pro"/>
              </a:rPr>
              <a:t> </a:t>
            </a:r>
            <a:r>
              <a:rPr lang="en-US" sz="4699">
                <a:solidFill>
                  <a:srgbClr val="42372A"/>
                </a:solidFill>
                <a:latin typeface="Maven Pro"/>
                <a:ea typeface="Maven Pro"/>
                <a:cs typeface="Maven Pro"/>
                <a:sym typeface="Maven Pro"/>
              </a:rPr>
              <a:t>mạ</a:t>
            </a:r>
            <a:r>
              <a:rPr lang="en-US" sz="4699">
                <a:solidFill>
                  <a:srgbClr val="42372A"/>
                </a:solidFill>
                <a:latin typeface="Maven Pro"/>
                <a:ea typeface="Maven Pro"/>
                <a:cs typeface="Maven Pro"/>
                <a:sym typeface="Maven Pro"/>
              </a:rPr>
              <a:t>n</a:t>
            </a:r>
            <a:r>
              <a:rPr lang="en-US" sz="4699">
                <a:solidFill>
                  <a:srgbClr val="42372A"/>
                </a:solidFill>
                <a:latin typeface="Maven Pro"/>
                <a:ea typeface="Maven Pro"/>
                <a:cs typeface="Maven Pro"/>
                <a:sym typeface="Maven Pro"/>
              </a:rPr>
              <a:t>h</a:t>
            </a:r>
          </a:p>
          <a:p>
            <a:pPr algn="just">
              <a:lnSpc>
                <a:spcPts val="6579"/>
              </a:lnSpc>
            </a:pPr>
          </a:p>
          <a:p>
            <a:pPr algn="just">
              <a:lnSpc>
                <a:spcPts val="615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36444" b="0"/>
            </a:stretch>
          </a:blipFill>
        </p:spPr>
      </p:sp>
      <p:sp>
        <p:nvSpPr>
          <p:cNvPr name="Freeform 3" id="3"/>
          <p:cNvSpPr/>
          <p:nvPr/>
        </p:nvSpPr>
        <p:spPr>
          <a:xfrm flipH="false" flipV="false" rot="903189">
            <a:off x="8941232" y="1605902"/>
            <a:ext cx="5640265" cy="9047361"/>
          </a:xfrm>
          <a:custGeom>
            <a:avLst/>
            <a:gdLst/>
            <a:ahLst/>
            <a:cxnLst/>
            <a:rect r="r" b="b" t="t" l="l"/>
            <a:pathLst>
              <a:path h="9047361" w="5640265">
                <a:moveTo>
                  <a:pt x="0" y="0"/>
                </a:moveTo>
                <a:lnTo>
                  <a:pt x="5640265" y="0"/>
                </a:lnTo>
                <a:lnTo>
                  <a:pt x="5640265" y="9047361"/>
                </a:lnTo>
                <a:lnTo>
                  <a:pt x="0" y="9047361"/>
                </a:lnTo>
                <a:lnTo>
                  <a:pt x="0" y="0"/>
                </a:lnTo>
                <a:close/>
              </a:path>
            </a:pathLst>
          </a:custGeom>
          <a:blipFill>
            <a:blip r:embed="rId3"/>
            <a:stretch>
              <a:fillRect l="0" t="0" r="-60406" b="0"/>
            </a:stretch>
          </a:blipFill>
        </p:spPr>
      </p:sp>
      <p:sp>
        <p:nvSpPr>
          <p:cNvPr name="Freeform 4" id="4"/>
          <p:cNvSpPr/>
          <p:nvPr/>
        </p:nvSpPr>
        <p:spPr>
          <a:xfrm flipH="true" flipV="false" rot="0">
            <a:off x="10982156" y="6350935"/>
            <a:ext cx="7305844" cy="3936065"/>
          </a:xfrm>
          <a:custGeom>
            <a:avLst/>
            <a:gdLst/>
            <a:ahLst/>
            <a:cxnLst/>
            <a:rect r="r" b="b" t="t" l="l"/>
            <a:pathLst>
              <a:path h="3936065" w="7305844">
                <a:moveTo>
                  <a:pt x="7305844" y="0"/>
                </a:moveTo>
                <a:lnTo>
                  <a:pt x="0" y="0"/>
                </a:lnTo>
                <a:lnTo>
                  <a:pt x="0" y="3936065"/>
                </a:lnTo>
                <a:lnTo>
                  <a:pt x="7305844" y="3936065"/>
                </a:lnTo>
                <a:lnTo>
                  <a:pt x="7305844" y="0"/>
                </a:lnTo>
                <a:close/>
              </a:path>
            </a:pathLst>
          </a:custGeom>
          <a:blipFill>
            <a:blip r:embed="rId4"/>
            <a:stretch>
              <a:fillRect l="-4107" t="0" r="0" b="0"/>
            </a:stretch>
          </a:blipFill>
        </p:spPr>
      </p:sp>
      <p:sp>
        <p:nvSpPr>
          <p:cNvPr name="Freeform 5" id="5"/>
          <p:cNvSpPr/>
          <p:nvPr/>
        </p:nvSpPr>
        <p:spPr>
          <a:xfrm flipH="false" flipV="false" rot="-514145">
            <a:off x="14955261" y="-1848539"/>
            <a:ext cx="4068495" cy="2588580"/>
          </a:xfrm>
          <a:custGeom>
            <a:avLst/>
            <a:gdLst/>
            <a:ahLst/>
            <a:cxnLst/>
            <a:rect r="r" b="b" t="t" l="l"/>
            <a:pathLst>
              <a:path h="2588580" w="4068495">
                <a:moveTo>
                  <a:pt x="0" y="0"/>
                </a:moveTo>
                <a:lnTo>
                  <a:pt x="4068496" y="0"/>
                </a:lnTo>
                <a:lnTo>
                  <a:pt x="4068496" y="2588580"/>
                </a:lnTo>
                <a:lnTo>
                  <a:pt x="0" y="2588580"/>
                </a:lnTo>
                <a:lnTo>
                  <a:pt x="0" y="0"/>
                </a:lnTo>
                <a:close/>
              </a:path>
            </a:pathLst>
          </a:custGeom>
          <a:blipFill>
            <a:blip r:embed="rId5"/>
            <a:stretch>
              <a:fillRect l="0" t="0" r="0" b="0"/>
            </a:stretch>
          </a:blipFill>
        </p:spPr>
      </p:sp>
      <p:sp>
        <p:nvSpPr>
          <p:cNvPr name="Freeform 6" id="6"/>
          <p:cNvSpPr/>
          <p:nvPr/>
        </p:nvSpPr>
        <p:spPr>
          <a:xfrm flipH="false" flipV="false" rot="74190">
            <a:off x="10507211" y="3277949"/>
            <a:ext cx="12712471" cy="3256911"/>
          </a:xfrm>
          <a:custGeom>
            <a:avLst/>
            <a:gdLst/>
            <a:ahLst/>
            <a:cxnLst/>
            <a:rect r="r" b="b" t="t" l="l"/>
            <a:pathLst>
              <a:path h="3256911" w="12712471">
                <a:moveTo>
                  <a:pt x="0" y="0"/>
                </a:moveTo>
                <a:lnTo>
                  <a:pt x="12712471" y="0"/>
                </a:lnTo>
                <a:lnTo>
                  <a:pt x="12712471" y="3256911"/>
                </a:lnTo>
                <a:lnTo>
                  <a:pt x="0" y="3256911"/>
                </a:lnTo>
                <a:lnTo>
                  <a:pt x="0" y="0"/>
                </a:lnTo>
                <a:close/>
              </a:path>
            </a:pathLst>
          </a:custGeom>
          <a:blipFill>
            <a:blip r:embed="rId6"/>
            <a:stretch>
              <a:fillRect l="-156573" t="-50817" r="0" b="-42322"/>
            </a:stretch>
          </a:blipFill>
        </p:spPr>
      </p:sp>
      <p:sp>
        <p:nvSpPr>
          <p:cNvPr name="Freeform 7" id="7"/>
          <p:cNvSpPr/>
          <p:nvPr/>
        </p:nvSpPr>
        <p:spPr>
          <a:xfrm flipH="false" flipV="false" rot="744227">
            <a:off x="12146889" y="3329855"/>
            <a:ext cx="2606291" cy="580595"/>
          </a:xfrm>
          <a:custGeom>
            <a:avLst/>
            <a:gdLst/>
            <a:ahLst/>
            <a:cxnLst/>
            <a:rect r="r" b="b" t="t" l="l"/>
            <a:pathLst>
              <a:path h="580595" w="2606291">
                <a:moveTo>
                  <a:pt x="0" y="0"/>
                </a:moveTo>
                <a:lnTo>
                  <a:pt x="2606291" y="0"/>
                </a:lnTo>
                <a:lnTo>
                  <a:pt x="2606291" y="580594"/>
                </a:lnTo>
                <a:lnTo>
                  <a:pt x="0" y="580594"/>
                </a:lnTo>
                <a:lnTo>
                  <a:pt x="0" y="0"/>
                </a:lnTo>
                <a:close/>
              </a:path>
            </a:pathLst>
          </a:custGeom>
          <a:blipFill>
            <a:blip r:embed="rId7"/>
            <a:stretch>
              <a:fillRect l="0" t="-385954" r="0" b="0"/>
            </a:stretch>
          </a:blipFill>
        </p:spPr>
      </p:sp>
      <p:sp>
        <p:nvSpPr>
          <p:cNvPr name="Freeform 8" id="8"/>
          <p:cNvSpPr/>
          <p:nvPr/>
        </p:nvSpPr>
        <p:spPr>
          <a:xfrm flipH="false" flipV="false" rot="3483644">
            <a:off x="-3838688" y="-4233492"/>
            <a:ext cx="6331306" cy="8229600"/>
          </a:xfrm>
          <a:custGeom>
            <a:avLst/>
            <a:gdLst/>
            <a:ahLst/>
            <a:cxnLst/>
            <a:rect r="r" b="b" t="t" l="l"/>
            <a:pathLst>
              <a:path h="8229600" w="6331306">
                <a:moveTo>
                  <a:pt x="0" y="0"/>
                </a:moveTo>
                <a:lnTo>
                  <a:pt x="6331305" y="0"/>
                </a:lnTo>
                <a:lnTo>
                  <a:pt x="6331305"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3369877">
            <a:off x="-3577306" y="-2984969"/>
            <a:ext cx="4269111" cy="10302531"/>
          </a:xfrm>
          <a:custGeom>
            <a:avLst/>
            <a:gdLst/>
            <a:ahLst/>
            <a:cxnLst/>
            <a:rect r="r" b="b" t="t" l="l"/>
            <a:pathLst>
              <a:path h="10302531" w="4269111">
                <a:moveTo>
                  <a:pt x="0" y="0"/>
                </a:moveTo>
                <a:lnTo>
                  <a:pt x="4269111" y="0"/>
                </a:lnTo>
                <a:lnTo>
                  <a:pt x="4269111" y="10302531"/>
                </a:lnTo>
                <a:lnTo>
                  <a:pt x="0" y="10302531"/>
                </a:lnTo>
                <a:lnTo>
                  <a:pt x="0" y="0"/>
                </a:lnTo>
                <a:close/>
              </a:path>
            </a:pathLst>
          </a:custGeom>
          <a:blipFill>
            <a:blip r:embed="rId9"/>
            <a:stretch>
              <a:fillRect l="0" t="0" r="0" b="0"/>
            </a:stretch>
          </a:blipFill>
        </p:spPr>
      </p:sp>
      <p:sp>
        <p:nvSpPr>
          <p:cNvPr name="Freeform 10" id="10"/>
          <p:cNvSpPr/>
          <p:nvPr/>
        </p:nvSpPr>
        <p:spPr>
          <a:xfrm flipH="false" flipV="false" rot="2530189">
            <a:off x="-2319594" y="-1512202"/>
            <a:ext cx="4413123" cy="6190301"/>
          </a:xfrm>
          <a:custGeom>
            <a:avLst/>
            <a:gdLst/>
            <a:ahLst/>
            <a:cxnLst/>
            <a:rect r="r" b="b" t="t" l="l"/>
            <a:pathLst>
              <a:path h="6190301" w="4413123">
                <a:moveTo>
                  <a:pt x="0" y="0"/>
                </a:moveTo>
                <a:lnTo>
                  <a:pt x="4413123" y="0"/>
                </a:lnTo>
                <a:lnTo>
                  <a:pt x="4413123" y="6190301"/>
                </a:lnTo>
                <a:lnTo>
                  <a:pt x="0" y="6190301"/>
                </a:lnTo>
                <a:lnTo>
                  <a:pt x="0" y="0"/>
                </a:lnTo>
                <a:close/>
              </a:path>
            </a:pathLst>
          </a:custGeom>
          <a:blipFill>
            <a:blip r:embed="rId10"/>
            <a:stretch>
              <a:fillRect l="0" t="0" r="0" b="-32943"/>
            </a:stretch>
          </a:blipFill>
        </p:spPr>
      </p:sp>
      <p:sp>
        <p:nvSpPr>
          <p:cNvPr name="Freeform 11" id="11"/>
          <p:cNvSpPr/>
          <p:nvPr/>
        </p:nvSpPr>
        <p:spPr>
          <a:xfrm flipH="false" flipV="false" rot="2397060">
            <a:off x="-1411179" y="2946574"/>
            <a:ext cx="2596293" cy="704244"/>
          </a:xfrm>
          <a:custGeom>
            <a:avLst/>
            <a:gdLst/>
            <a:ahLst/>
            <a:cxnLst/>
            <a:rect r="r" b="b" t="t" l="l"/>
            <a:pathLst>
              <a:path h="704244" w="2596293">
                <a:moveTo>
                  <a:pt x="0" y="0"/>
                </a:moveTo>
                <a:lnTo>
                  <a:pt x="2596293" y="0"/>
                </a:lnTo>
                <a:lnTo>
                  <a:pt x="2596293" y="704244"/>
                </a:lnTo>
                <a:lnTo>
                  <a:pt x="0" y="704244"/>
                </a:lnTo>
                <a:lnTo>
                  <a:pt x="0" y="0"/>
                </a:lnTo>
                <a:close/>
              </a:path>
            </a:pathLst>
          </a:custGeom>
          <a:blipFill>
            <a:blip r:embed="rId11"/>
            <a:stretch>
              <a:fillRect l="0" t="0" r="0" b="0"/>
            </a:stretch>
          </a:blipFill>
        </p:spPr>
      </p:sp>
      <p:sp>
        <p:nvSpPr>
          <p:cNvPr name="Freeform 12" id="12"/>
          <p:cNvSpPr/>
          <p:nvPr/>
        </p:nvSpPr>
        <p:spPr>
          <a:xfrm flipH="false" flipV="false" rot="0">
            <a:off x="-994732" y="7044645"/>
            <a:ext cx="3368445" cy="4427310"/>
          </a:xfrm>
          <a:custGeom>
            <a:avLst/>
            <a:gdLst/>
            <a:ahLst/>
            <a:cxnLst/>
            <a:rect r="r" b="b" t="t" l="l"/>
            <a:pathLst>
              <a:path h="4427310" w="3368445">
                <a:moveTo>
                  <a:pt x="0" y="0"/>
                </a:moveTo>
                <a:lnTo>
                  <a:pt x="3368445" y="0"/>
                </a:lnTo>
                <a:lnTo>
                  <a:pt x="3368445" y="4427310"/>
                </a:lnTo>
                <a:lnTo>
                  <a:pt x="0" y="4427310"/>
                </a:lnTo>
                <a:lnTo>
                  <a:pt x="0" y="0"/>
                </a:lnTo>
                <a:close/>
              </a:path>
            </a:pathLst>
          </a:custGeom>
          <a:blipFill>
            <a:blip r:embed="rId12"/>
            <a:stretch>
              <a:fillRect l="0" t="0" r="0" b="0"/>
            </a:stretch>
          </a:blipFill>
        </p:spPr>
      </p:sp>
      <p:sp>
        <p:nvSpPr>
          <p:cNvPr name="TextBox 13" id="13"/>
          <p:cNvSpPr txBox="true"/>
          <p:nvPr/>
        </p:nvSpPr>
        <p:spPr>
          <a:xfrm rot="0">
            <a:off x="10716455" y="4897964"/>
            <a:ext cx="7305844" cy="1434814"/>
          </a:xfrm>
          <a:prstGeom prst="rect">
            <a:avLst/>
          </a:prstGeom>
        </p:spPr>
        <p:txBody>
          <a:bodyPr anchor="t" rtlCol="false" tIns="0" lIns="0" bIns="0" rIns="0">
            <a:spAutoFit/>
          </a:bodyPr>
          <a:lstStyle/>
          <a:p>
            <a:pPr algn="ctr">
              <a:lnSpc>
                <a:spcPts val="5681"/>
              </a:lnSpc>
            </a:pPr>
            <a:r>
              <a:rPr lang="en-US" sz="4774">
                <a:solidFill>
                  <a:srgbClr val="42372A"/>
                </a:solidFill>
                <a:latin typeface="Asap"/>
                <a:ea typeface="Asap"/>
                <a:cs typeface="Asap"/>
                <a:sym typeface="Asap"/>
              </a:rPr>
              <a:t>1. Nhà nước dân chủ</a:t>
            </a:r>
          </a:p>
          <a:p>
            <a:pPr algn="ctr">
              <a:lnSpc>
                <a:spcPts val="5681"/>
              </a:lnSpc>
            </a:pPr>
          </a:p>
        </p:txBody>
      </p:sp>
      <p:sp>
        <p:nvSpPr>
          <p:cNvPr name="Freeform 14" id="14"/>
          <p:cNvSpPr/>
          <p:nvPr/>
        </p:nvSpPr>
        <p:spPr>
          <a:xfrm flipH="false" flipV="false" rot="0">
            <a:off x="0" y="2697694"/>
            <a:ext cx="10716455" cy="7589306"/>
          </a:xfrm>
          <a:custGeom>
            <a:avLst/>
            <a:gdLst/>
            <a:ahLst/>
            <a:cxnLst/>
            <a:rect r="r" b="b" t="t" l="l"/>
            <a:pathLst>
              <a:path h="7589306" w="10716455">
                <a:moveTo>
                  <a:pt x="0" y="0"/>
                </a:moveTo>
                <a:lnTo>
                  <a:pt x="10716455" y="0"/>
                </a:lnTo>
                <a:lnTo>
                  <a:pt x="10716455" y="7589306"/>
                </a:lnTo>
                <a:lnTo>
                  <a:pt x="0" y="7589306"/>
                </a:lnTo>
                <a:lnTo>
                  <a:pt x="0" y="0"/>
                </a:lnTo>
                <a:close/>
              </a:path>
            </a:pathLst>
          </a:custGeom>
          <a:blipFill>
            <a:blip r:embed="rId13"/>
            <a:stretch>
              <a:fillRect l="-1200" t="-24806" r="-94265" b="-30498"/>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3912" t="0" r="-2532" b="0"/>
            </a:stretch>
          </a:blipFill>
        </p:spPr>
      </p:sp>
      <p:sp>
        <p:nvSpPr>
          <p:cNvPr name="Freeform 3" id="3"/>
          <p:cNvSpPr/>
          <p:nvPr/>
        </p:nvSpPr>
        <p:spPr>
          <a:xfrm flipH="false" flipV="false" rot="1568072">
            <a:off x="-1945614" y="7907350"/>
            <a:ext cx="9647738" cy="3929845"/>
          </a:xfrm>
          <a:custGeom>
            <a:avLst/>
            <a:gdLst/>
            <a:ahLst/>
            <a:cxnLst/>
            <a:rect r="r" b="b" t="t" l="l"/>
            <a:pathLst>
              <a:path h="3929845" w="9647738">
                <a:moveTo>
                  <a:pt x="0" y="0"/>
                </a:moveTo>
                <a:lnTo>
                  <a:pt x="9647738" y="0"/>
                </a:lnTo>
                <a:lnTo>
                  <a:pt x="9647738" y="3929845"/>
                </a:lnTo>
                <a:lnTo>
                  <a:pt x="0" y="3929845"/>
                </a:lnTo>
                <a:lnTo>
                  <a:pt x="0" y="0"/>
                </a:lnTo>
                <a:close/>
              </a:path>
            </a:pathLst>
          </a:custGeom>
          <a:blipFill>
            <a:blip r:embed="rId3"/>
            <a:stretch>
              <a:fillRect l="0" t="0" r="0" b="0"/>
            </a:stretch>
          </a:blipFill>
        </p:spPr>
      </p:sp>
      <p:sp>
        <p:nvSpPr>
          <p:cNvPr name="Freeform 4" id="4"/>
          <p:cNvSpPr/>
          <p:nvPr/>
        </p:nvSpPr>
        <p:spPr>
          <a:xfrm flipH="false" flipV="false" rot="0">
            <a:off x="215639" y="258188"/>
            <a:ext cx="18959068" cy="9360272"/>
          </a:xfrm>
          <a:custGeom>
            <a:avLst/>
            <a:gdLst/>
            <a:ahLst/>
            <a:cxnLst/>
            <a:rect r="r" b="b" t="t" l="l"/>
            <a:pathLst>
              <a:path h="9360272" w="18959068">
                <a:moveTo>
                  <a:pt x="0" y="0"/>
                </a:moveTo>
                <a:lnTo>
                  <a:pt x="18959068" y="0"/>
                </a:lnTo>
                <a:lnTo>
                  <a:pt x="18959068" y="9360273"/>
                </a:lnTo>
                <a:lnTo>
                  <a:pt x="0" y="9360273"/>
                </a:lnTo>
                <a:lnTo>
                  <a:pt x="0" y="0"/>
                </a:lnTo>
                <a:close/>
              </a:path>
            </a:pathLst>
          </a:custGeom>
          <a:blipFill>
            <a:blip r:embed="rId4"/>
            <a:stretch>
              <a:fillRect l="-45097" t="-30980" r="-45097" b="0"/>
            </a:stretch>
          </a:blipFill>
        </p:spPr>
      </p:sp>
      <p:sp>
        <p:nvSpPr>
          <p:cNvPr name="Freeform 5" id="5"/>
          <p:cNvSpPr/>
          <p:nvPr/>
        </p:nvSpPr>
        <p:spPr>
          <a:xfrm flipH="false" flipV="false" rot="856904">
            <a:off x="12055825" y="-1687401"/>
            <a:ext cx="9899460" cy="5655066"/>
          </a:xfrm>
          <a:custGeom>
            <a:avLst/>
            <a:gdLst/>
            <a:ahLst/>
            <a:cxnLst/>
            <a:rect r="r" b="b" t="t" l="l"/>
            <a:pathLst>
              <a:path h="5655066" w="9899460">
                <a:moveTo>
                  <a:pt x="0" y="0"/>
                </a:moveTo>
                <a:lnTo>
                  <a:pt x="9899460" y="0"/>
                </a:lnTo>
                <a:lnTo>
                  <a:pt x="9899460" y="5655066"/>
                </a:lnTo>
                <a:lnTo>
                  <a:pt x="0" y="5655066"/>
                </a:lnTo>
                <a:lnTo>
                  <a:pt x="0" y="0"/>
                </a:lnTo>
                <a:close/>
              </a:path>
            </a:pathLst>
          </a:custGeom>
          <a:blipFill>
            <a:blip r:embed="rId5"/>
            <a:stretch>
              <a:fillRect l="0" t="0" r="0" b="0"/>
            </a:stretch>
          </a:blipFill>
        </p:spPr>
      </p:sp>
      <p:sp>
        <p:nvSpPr>
          <p:cNvPr name="Freeform 6" id="6"/>
          <p:cNvSpPr/>
          <p:nvPr/>
        </p:nvSpPr>
        <p:spPr>
          <a:xfrm flipH="false" flipV="false" rot="1141802">
            <a:off x="9697231" y="-953766"/>
            <a:ext cx="12203780" cy="3066200"/>
          </a:xfrm>
          <a:custGeom>
            <a:avLst/>
            <a:gdLst/>
            <a:ahLst/>
            <a:cxnLst/>
            <a:rect r="r" b="b" t="t" l="l"/>
            <a:pathLst>
              <a:path h="3066200" w="12203780">
                <a:moveTo>
                  <a:pt x="0" y="0"/>
                </a:moveTo>
                <a:lnTo>
                  <a:pt x="12203780" y="0"/>
                </a:lnTo>
                <a:lnTo>
                  <a:pt x="12203780" y="3066200"/>
                </a:lnTo>
                <a:lnTo>
                  <a:pt x="0" y="3066200"/>
                </a:lnTo>
                <a:lnTo>
                  <a:pt x="0" y="0"/>
                </a:lnTo>
                <a:close/>
              </a:path>
            </a:pathLst>
          </a:custGeom>
          <a:blipFill>
            <a:blip r:embed="rId6"/>
            <a:stretch>
              <a:fillRect l="0" t="0" r="0" b="0"/>
            </a:stretch>
          </a:blipFill>
        </p:spPr>
      </p:sp>
      <p:sp>
        <p:nvSpPr>
          <p:cNvPr name="TextBox 7" id="7"/>
          <p:cNvSpPr txBox="true"/>
          <p:nvPr/>
        </p:nvSpPr>
        <p:spPr>
          <a:xfrm rot="0">
            <a:off x="215639" y="531709"/>
            <a:ext cx="16348823" cy="10146699"/>
          </a:xfrm>
          <a:prstGeom prst="rect">
            <a:avLst/>
          </a:prstGeom>
        </p:spPr>
        <p:txBody>
          <a:bodyPr anchor="t" rtlCol="false" tIns="0" lIns="0" bIns="0" rIns="0">
            <a:spAutoFit/>
          </a:bodyPr>
          <a:lstStyle/>
          <a:p>
            <a:pPr algn="l">
              <a:lnSpc>
                <a:spcPts val="6159"/>
              </a:lnSpc>
            </a:pPr>
            <a:r>
              <a:rPr lang="en-US" sz="4774" b="true">
                <a:solidFill>
                  <a:srgbClr val="42372A"/>
                </a:solidFill>
                <a:latin typeface="Asap Bold"/>
                <a:ea typeface="Asap Bold"/>
                <a:cs typeface="Asap Bold"/>
                <a:sym typeface="Asap Bold"/>
              </a:rPr>
              <a:t>a. Bản chất giai cấp và tính nhân dân của Nhà nước</a:t>
            </a:r>
          </a:p>
          <a:p>
            <a:pPr algn="l" marL="1030876" indent="-515438" lvl="1">
              <a:lnSpc>
                <a:spcPts val="6159"/>
              </a:lnSpc>
              <a:buFont typeface="Arial"/>
              <a:buChar char="•"/>
            </a:pPr>
            <a:r>
              <a:rPr lang="en-US" sz="4774">
                <a:solidFill>
                  <a:srgbClr val="42372A"/>
                </a:solidFill>
                <a:latin typeface="Asap"/>
                <a:ea typeface="Asap"/>
                <a:cs typeface="Asap"/>
                <a:sym typeface="Asap"/>
              </a:rPr>
              <a:t>Nhà nước Việt Nam mới là Nhà nước mang bản chất giai cấp công nhân.</a:t>
            </a:r>
          </a:p>
          <a:p>
            <a:pPr algn="l" marL="1030876" indent="-515438" lvl="1">
              <a:lnSpc>
                <a:spcPts val="6159"/>
              </a:lnSpc>
              <a:buFont typeface="Arial"/>
              <a:buChar char="•"/>
            </a:pPr>
            <a:r>
              <a:rPr lang="en-US" sz="4774">
                <a:solidFill>
                  <a:srgbClr val="42372A"/>
                </a:solidFill>
                <a:latin typeface="Asap"/>
                <a:ea typeface="Asap"/>
                <a:cs typeface="Asap"/>
                <a:sym typeface="Asap"/>
              </a:rPr>
              <a:t>Bản chất này được thể hiện qua ba phương diện: Nhà nước do Đảng Cộng sản Việt Nam lãnh đạo; thể hiện ở tính định hướng xã hội chủ nghĩa trong sự phát triển đất nước; và nguyên tắc tổ chức cơ bản là tập trung dân chủ.</a:t>
            </a:r>
          </a:p>
          <a:p>
            <a:pPr algn="l" marL="1030876" indent="-515438" lvl="1">
              <a:lnSpc>
                <a:spcPts val="6159"/>
              </a:lnSpc>
              <a:buFont typeface="Arial"/>
              <a:buChar char="•"/>
            </a:pPr>
            <a:r>
              <a:rPr lang="en-US" sz="4774">
                <a:solidFill>
                  <a:srgbClr val="42372A"/>
                </a:solidFill>
                <a:latin typeface="Asap"/>
                <a:ea typeface="Asap"/>
                <a:cs typeface="Asap"/>
                <a:sym typeface="Asap"/>
              </a:rPr>
              <a:t>Bản chất giai cấp công nhân thống nhất với tính nhân dân và tính dân tộc: Nhà nước ra đời là kết quả đấu tranh của toàn thể dân tộc, bảo vệ lợi ích của nhân dân lao động và toàn dân tộc.</a:t>
            </a:r>
          </a:p>
          <a:p>
            <a:pPr algn="l">
              <a:lnSpc>
                <a:spcPts val="6159"/>
              </a:lnSpc>
            </a:pPr>
          </a:p>
          <a:p>
            <a:pPr algn="l">
              <a:lnSpc>
                <a:spcPts val="61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3912" t="0" r="-2532" b="0"/>
            </a:stretch>
          </a:blipFill>
        </p:spPr>
      </p:sp>
      <p:sp>
        <p:nvSpPr>
          <p:cNvPr name="Freeform 3" id="3"/>
          <p:cNvSpPr/>
          <p:nvPr/>
        </p:nvSpPr>
        <p:spPr>
          <a:xfrm flipH="false" flipV="false" rot="1568072">
            <a:off x="-1743023" y="8314038"/>
            <a:ext cx="9647738" cy="3929845"/>
          </a:xfrm>
          <a:custGeom>
            <a:avLst/>
            <a:gdLst/>
            <a:ahLst/>
            <a:cxnLst/>
            <a:rect r="r" b="b" t="t" l="l"/>
            <a:pathLst>
              <a:path h="3929845" w="9647738">
                <a:moveTo>
                  <a:pt x="0" y="0"/>
                </a:moveTo>
                <a:lnTo>
                  <a:pt x="9647738" y="0"/>
                </a:lnTo>
                <a:lnTo>
                  <a:pt x="9647738" y="3929846"/>
                </a:lnTo>
                <a:lnTo>
                  <a:pt x="0" y="3929846"/>
                </a:lnTo>
                <a:lnTo>
                  <a:pt x="0" y="0"/>
                </a:lnTo>
                <a:close/>
              </a:path>
            </a:pathLst>
          </a:custGeom>
          <a:blipFill>
            <a:blip r:embed="rId3"/>
            <a:stretch>
              <a:fillRect l="0" t="0" r="0" b="0"/>
            </a:stretch>
          </a:blipFill>
        </p:spPr>
      </p:sp>
      <p:sp>
        <p:nvSpPr>
          <p:cNvPr name="Freeform 4" id="4"/>
          <p:cNvSpPr/>
          <p:nvPr/>
        </p:nvSpPr>
        <p:spPr>
          <a:xfrm flipH="false" flipV="false" rot="0">
            <a:off x="-335534" y="172646"/>
            <a:ext cx="18959068" cy="10061577"/>
          </a:xfrm>
          <a:custGeom>
            <a:avLst/>
            <a:gdLst/>
            <a:ahLst/>
            <a:cxnLst/>
            <a:rect r="r" b="b" t="t" l="l"/>
            <a:pathLst>
              <a:path h="10061577" w="18959068">
                <a:moveTo>
                  <a:pt x="0" y="0"/>
                </a:moveTo>
                <a:lnTo>
                  <a:pt x="18959068" y="0"/>
                </a:lnTo>
                <a:lnTo>
                  <a:pt x="18959068" y="10061577"/>
                </a:lnTo>
                <a:lnTo>
                  <a:pt x="0" y="10061577"/>
                </a:lnTo>
                <a:lnTo>
                  <a:pt x="0" y="0"/>
                </a:lnTo>
                <a:close/>
              </a:path>
            </a:pathLst>
          </a:custGeom>
          <a:blipFill>
            <a:blip r:embed="rId4"/>
            <a:stretch>
              <a:fillRect l="-49749" t="-27811" r="-49749" b="0"/>
            </a:stretch>
          </a:blipFill>
        </p:spPr>
      </p:sp>
      <p:sp>
        <p:nvSpPr>
          <p:cNvPr name="Freeform 5" id="5"/>
          <p:cNvSpPr/>
          <p:nvPr/>
        </p:nvSpPr>
        <p:spPr>
          <a:xfrm flipH="false" flipV="false" rot="856904">
            <a:off x="12055825" y="-1687401"/>
            <a:ext cx="9899460" cy="5655066"/>
          </a:xfrm>
          <a:custGeom>
            <a:avLst/>
            <a:gdLst/>
            <a:ahLst/>
            <a:cxnLst/>
            <a:rect r="r" b="b" t="t" l="l"/>
            <a:pathLst>
              <a:path h="5655066" w="9899460">
                <a:moveTo>
                  <a:pt x="0" y="0"/>
                </a:moveTo>
                <a:lnTo>
                  <a:pt x="9899460" y="0"/>
                </a:lnTo>
                <a:lnTo>
                  <a:pt x="9899460" y="5655066"/>
                </a:lnTo>
                <a:lnTo>
                  <a:pt x="0" y="5655066"/>
                </a:lnTo>
                <a:lnTo>
                  <a:pt x="0" y="0"/>
                </a:lnTo>
                <a:close/>
              </a:path>
            </a:pathLst>
          </a:custGeom>
          <a:blipFill>
            <a:blip r:embed="rId5"/>
            <a:stretch>
              <a:fillRect l="0" t="0" r="0" b="0"/>
            </a:stretch>
          </a:blipFill>
        </p:spPr>
      </p:sp>
      <p:sp>
        <p:nvSpPr>
          <p:cNvPr name="Freeform 6" id="6"/>
          <p:cNvSpPr/>
          <p:nvPr/>
        </p:nvSpPr>
        <p:spPr>
          <a:xfrm flipH="false" flipV="false" rot="1141802">
            <a:off x="9697231" y="-953766"/>
            <a:ext cx="12203780" cy="3066200"/>
          </a:xfrm>
          <a:custGeom>
            <a:avLst/>
            <a:gdLst/>
            <a:ahLst/>
            <a:cxnLst/>
            <a:rect r="r" b="b" t="t" l="l"/>
            <a:pathLst>
              <a:path h="3066200" w="12203780">
                <a:moveTo>
                  <a:pt x="0" y="0"/>
                </a:moveTo>
                <a:lnTo>
                  <a:pt x="12203780" y="0"/>
                </a:lnTo>
                <a:lnTo>
                  <a:pt x="12203780" y="3066200"/>
                </a:lnTo>
                <a:lnTo>
                  <a:pt x="0" y="3066200"/>
                </a:lnTo>
                <a:lnTo>
                  <a:pt x="0" y="0"/>
                </a:lnTo>
                <a:close/>
              </a:path>
            </a:pathLst>
          </a:custGeom>
          <a:blipFill>
            <a:blip r:embed="rId6"/>
            <a:stretch>
              <a:fillRect l="0" t="0" r="0" b="0"/>
            </a:stretch>
          </a:blipFill>
        </p:spPr>
      </p:sp>
      <p:sp>
        <p:nvSpPr>
          <p:cNvPr name="TextBox 7" id="7"/>
          <p:cNvSpPr txBox="true"/>
          <p:nvPr/>
        </p:nvSpPr>
        <p:spPr>
          <a:xfrm rot="0">
            <a:off x="215639" y="217384"/>
            <a:ext cx="11785342" cy="10016839"/>
          </a:xfrm>
          <a:prstGeom prst="rect">
            <a:avLst/>
          </a:prstGeom>
        </p:spPr>
        <p:txBody>
          <a:bodyPr anchor="t" rtlCol="false" tIns="0" lIns="0" bIns="0" rIns="0">
            <a:spAutoFit/>
          </a:bodyPr>
          <a:lstStyle/>
          <a:p>
            <a:pPr algn="l">
              <a:lnSpc>
                <a:spcPts val="5681"/>
              </a:lnSpc>
            </a:pPr>
            <a:r>
              <a:rPr lang="en-US" sz="4774" b="true">
                <a:solidFill>
                  <a:srgbClr val="42372A"/>
                </a:solidFill>
                <a:latin typeface="Asap Bold"/>
                <a:ea typeface="Asap Bold"/>
                <a:cs typeface="Asap Bold"/>
                <a:sym typeface="Asap Bold"/>
              </a:rPr>
              <a:t>b. Nhà nước của nhân dân (Dân là chủ)</a:t>
            </a:r>
          </a:p>
          <a:p>
            <a:pPr algn="l" marL="1030876" indent="-515438" lvl="1">
              <a:lnSpc>
                <a:spcPts val="5681"/>
              </a:lnSpc>
              <a:buFont typeface="Arial"/>
              <a:buChar char="•"/>
            </a:pPr>
            <a:r>
              <a:rPr lang="en-US" sz="4774">
                <a:solidFill>
                  <a:srgbClr val="42372A"/>
                </a:solidFill>
                <a:latin typeface="Asap"/>
                <a:ea typeface="Asap"/>
                <a:cs typeface="Asap"/>
                <a:sym typeface="Asap"/>
              </a:rPr>
              <a:t>Tất</a:t>
            </a:r>
            <a:r>
              <a:rPr lang="en-US" sz="4774">
                <a:solidFill>
                  <a:srgbClr val="42372A"/>
                </a:solidFill>
                <a:latin typeface="Asap"/>
                <a:ea typeface="Asap"/>
                <a:cs typeface="Asap"/>
                <a:sym typeface="Asap"/>
              </a:rPr>
              <a:t> cả mọi quyền lực trong nhà nước và xã hội đều thuộc về nhân dân.</a:t>
            </a:r>
          </a:p>
          <a:p>
            <a:pPr algn="l" marL="1030876" indent="-515438" lvl="1">
              <a:lnSpc>
                <a:spcPts val="5681"/>
              </a:lnSpc>
              <a:buFont typeface="Arial"/>
              <a:buChar char="•"/>
            </a:pPr>
            <a:r>
              <a:rPr lang="en-US" sz="4774">
                <a:solidFill>
                  <a:srgbClr val="42372A"/>
                </a:solidFill>
                <a:latin typeface="Asap"/>
                <a:ea typeface="Asap"/>
                <a:cs typeface="Asap"/>
                <a:sym typeface="Asap"/>
              </a:rPr>
              <a:t>Nhâ</a:t>
            </a:r>
            <a:r>
              <a:rPr lang="en-US" sz="4774">
                <a:solidFill>
                  <a:srgbClr val="42372A"/>
                </a:solidFill>
                <a:latin typeface="Asap"/>
                <a:ea typeface="Asap"/>
                <a:cs typeface="Asap"/>
                <a:sym typeface="Asap"/>
              </a:rPr>
              <a:t>n dân thực thi quyền lực thông qua dân chủ trực tiếp và dân chủ gián tiếp.</a:t>
            </a:r>
          </a:p>
          <a:p>
            <a:pPr algn="l" marL="1030876" indent="-515438" lvl="1">
              <a:lnSpc>
                <a:spcPts val="7114"/>
              </a:lnSpc>
              <a:buFont typeface="Arial"/>
              <a:buChar char="•"/>
            </a:pPr>
            <a:r>
              <a:rPr lang="en-US" sz="4774">
                <a:solidFill>
                  <a:srgbClr val="42372A"/>
                </a:solidFill>
                <a:latin typeface="Asap"/>
                <a:ea typeface="Asap"/>
                <a:cs typeface="Asap"/>
                <a:sym typeface="Asap"/>
              </a:rPr>
              <a:t>Quyền lực nhà nước là do nhân dân "thừa ủy quyền". Cán bộ nhà nước là "công bộc", "đầy tớ" của nhân dân, chứ không phải "làm quan cách mạng".</a:t>
            </a:r>
          </a:p>
          <a:p>
            <a:pPr algn="l" marL="1030876" indent="-515438" lvl="1">
              <a:lnSpc>
                <a:spcPts val="5681"/>
              </a:lnSpc>
              <a:buFont typeface="Arial"/>
              <a:buChar char="•"/>
            </a:pPr>
            <a:r>
              <a:rPr lang="en-US" sz="4774">
                <a:solidFill>
                  <a:srgbClr val="42372A"/>
                </a:solidFill>
                <a:latin typeface="Asap"/>
                <a:ea typeface="Asap"/>
                <a:cs typeface="Asap"/>
                <a:sym typeface="Asap"/>
              </a:rPr>
              <a:t>Nhân dân có quyền kiểm soát, phê bình nhà nước, và có quyền bãi miễn những đại biểu mà họ đã lựa chọn.</a:t>
            </a:r>
          </a:p>
          <a:p>
            <a:pPr algn="l">
              <a:lnSpc>
                <a:spcPts val="5681"/>
              </a:lnSpc>
            </a:pPr>
          </a:p>
        </p:txBody>
      </p:sp>
      <p:sp>
        <p:nvSpPr>
          <p:cNvPr name="Freeform 8" id="8"/>
          <p:cNvSpPr/>
          <p:nvPr/>
        </p:nvSpPr>
        <p:spPr>
          <a:xfrm flipH="false" flipV="false" rot="0">
            <a:off x="12000981" y="2994206"/>
            <a:ext cx="6751523" cy="4928869"/>
          </a:xfrm>
          <a:custGeom>
            <a:avLst/>
            <a:gdLst/>
            <a:ahLst/>
            <a:cxnLst/>
            <a:rect r="r" b="b" t="t" l="l"/>
            <a:pathLst>
              <a:path h="4928869" w="6751523">
                <a:moveTo>
                  <a:pt x="0" y="0"/>
                </a:moveTo>
                <a:lnTo>
                  <a:pt x="6751524" y="0"/>
                </a:lnTo>
                <a:lnTo>
                  <a:pt x="6751524" y="4928869"/>
                </a:lnTo>
                <a:lnTo>
                  <a:pt x="0" y="4928869"/>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3912" t="0" r="-2532" b="0"/>
            </a:stretch>
          </a:blipFill>
        </p:spPr>
      </p:sp>
      <p:sp>
        <p:nvSpPr>
          <p:cNvPr name="Freeform 3" id="3"/>
          <p:cNvSpPr/>
          <p:nvPr/>
        </p:nvSpPr>
        <p:spPr>
          <a:xfrm flipH="false" flipV="false" rot="0">
            <a:off x="64897" y="460779"/>
            <a:ext cx="18959068" cy="5721064"/>
          </a:xfrm>
          <a:custGeom>
            <a:avLst/>
            <a:gdLst/>
            <a:ahLst/>
            <a:cxnLst/>
            <a:rect r="r" b="b" t="t" l="l"/>
            <a:pathLst>
              <a:path h="5721064" w="18959068">
                <a:moveTo>
                  <a:pt x="0" y="0"/>
                </a:moveTo>
                <a:lnTo>
                  <a:pt x="18959067" y="0"/>
                </a:lnTo>
                <a:lnTo>
                  <a:pt x="18959067" y="5721064"/>
                </a:lnTo>
                <a:lnTo>
                  <a:pt x="0" y="5721064"/>
                </a:lnTo>
                <a:lnTo>
                  <a:pt x="0" y="0"/>
                </a:lnTo>
                <a:close/>
              </a:path>
            </a:pathLst>
          </a:custGeom>
          <a:blipFill>
            <a:blip r:embed="rId3"/>
            <a:stretch>
              <a:fillRect l="-8124" t="-30980" r="-8124" b="0"/>
            </a:stretch>
          </a:blipFill>
        </p:spPr>
      </p:sp>
      <p:sp>
        <p:nvSpPr>
          <p:cNvPr name="Freeform 4" id="4"/>
          <p:cNvSpPr/>
          <p:nvPr/>
        </p:nvSpPr>
        <p:spPr>
          <a:xfrm flipH="false" flipV="false" rot="1568072">
            <a:off x="-1743023" y="8314038"/>
            <a:ext cx="9647738" cy="3929845"/>
          </a:xfrm>
          <a:custGeom>
            <a:avLst/>
            <a:gdLst/>
            <a:ahLst/>
            <a:cxnLst/>
            <a:rect r="r" b="b" t="t" l="l"/>
            <a:pathLst>
              <a:path h="3929845" w="9647738">
                <a:moveTo>
                  <a:pt x="0" y="0"/>
                </a:moveTo>
                <a:lnTo>
                  <a:pt x="9647738" y="0"/>
                </a:lnTo>
                <a:lnTo>
                  <a:pt x="9647738" y="3929846"/>
                </a:lnTo>
                <a:lnTo>
                  <a:pt x="0" y="3929846"/>
                </a:lnTo>
                <a:lnTo>
                  <a:pt x="0" y="0"/>
                </a:lnTo>
                <a:close/>
              </a:path>
            </a:pathLst>
          </a:custGeom>
          <a:blipFill>
            <a:blip r:embed="rId4"/>
            <a:stretch>
              <a:fillRect l="0" t="0" r="0" b="0"/>
            </a:stretch>
          </a:blipFill>
        </p:spPr>
      </p:sp>
      <p:sp>
        <p:nvSpPr>
          <p:cNvPr name="Freeform 5" id="5"/>
          <p:cNvSpPr/>
          <p:nvPr/>
        </p:nvSpPr>
        <p:spPr>
          <a:xfrm flipH="false" flipV="false" rot="856904">
            <a:off x="12055825" y="-1687401"/>
            <a:ext cx="9899460" cy="5655066"/>
          </a:xfrm>
          <a:custGeom>
            <a:avLst/>
            <a:gdLst/>
            <a:ahLst/>
            <a:cxnLst/>
            <a:rect r="r" b="b" t="t" l="l"/>
            <a:pathLst>
              <a:path h="5655066" w="9899460">
                <a:moveTo>
                  <a:pt x="0" y="0"/>
                </a:moveTo>
                <a:lnTo>
                  <a:pt x="9899460" y="0"/>
                </a:lnTo>
                <a:lnTo>
                  <a:pt x="9899460" y="5655066"/>
                </a:lnTo>
                <a:lnTo>
                  <a:pt x="0" y="5655066"/>
                </a:lnTo>
                <a:lnTo>
                  <a:pt x="0" y="0"/>
                </a:lnTo>
                <a:close/>
              </a:path>
            </a:pathLst>
          </a:custGeom>
          <a:blipFill>
            <a:blip r:embed="rId5"/>
            <a:stretch>
              <a:fillRect l="0" t="0" r="0" b="0"/>
            </a:stretch>
          </a:blipFill>
        </p:spPr>
      </p:sp>
      <p:sp>
        <p:nvSpPr>
          <p:cNvPr name="Freeform 6" id="6"/>
          <p:cNvSpPr/>
          <p:nvPr/>
        </p:nvSpPr>
        <p:spPr>
          <a:xfrm flipH="false" flipV="false" rot="1141802">
            <a:off x="9697231" y="-953766"/>
            <a:ext cx="12203780" cy="3066200"/>
          </a:xfrm>
          <a:custGeom>
            <a:avLst/>
            <a:gdLst/>
            <a:ahLst/>
            <a:cxnLst/>
            <a:rect r="r" b="b" t="t" l="l"/>
            <a:pathLst>
              <a:path h="3066200" w="12203780">
                <a:moveTo>
                  <a:pt x="0" y="0"/>
                </a:moveTo>
                <a:lnTo>
                  <a:pt x="12203780" y="0"/>
                </a:lnTo>
                <a:lnTo>
                  <a:pt x="12203780" y="3066200"/>
                </a:lnTo>
                <a:lnTo>
                  <a:pt x="0" y="3066200"/>
                </a:lnTo>
                <a:lnTo>
                  <a:pt x="0" y="0"/>
                </a:lnTo>
                <a:close/>
              </a:path>
            </a:pathLst>
          </a:custGeom>
          <a:blipFill>
            <a:blip r:embed="rId6"/>
            <a:stretch>
              <a:fillRect l="0" t="0" r="0" b="0"/>
            </a:stretch>
          </a:blipFill>
        </p:spPr>
      </p:sp>
      <p:sp>
        <p:nvSpPr>
          <p:cNvPr name="Freeform 7" id="7"/>
          <p:cNvSpPr/>
          <p:nvPr/>
        </p:nvSpPr>
        <p:spPr>
          <a:xfrm flipH="false" flipV="false" rot="0">
            <a:off x="10082925" y="5052756"/>
            <a:ext cx="8205075" cy="5234244"/>
          </a:xfrm>
          <a:custGeom>
            <a:avLst/>
            <a:gdLst/>
            <a:ahLst/>
            <a:cxnLst/>
            <a:rect r="r" b="b" t="t" l="l"/>
            <a:pathLst>
              <a:path h="5234244" w="8205075">
                <a:moveTo>
                  <a:pt x="0" y="0"/>
                </a:moveTo>
                <a:lnTo>
                  <a:pt x="8205075" y="0"/>
                </a:lnTo>
                <a:lnTo>
                  <a:pt x="8205075" y="5234244"/>
                </a:lnTo>
                <a:lnTo>
                  <a:pt x="0" y="5234244"/>
                </a:lnTo>
                <a:lnTo>
                  <a:pt x="0" y="0"/>
                </a:lnTo>
                <a:close/>
              </a:path>
            </a:pathLst>
          </a:custGeom>
          <a:blipFill>
            <a:blip r:embed="rId7"/>
            <a:stretch>
              <a:fillRect l="0" t="-1555" r="0" b="-1555"/>
            </a:stretch>
          </a:blipFill>
        </p:spPr>
      </p:sp>
      <p:sp>
        <p:nvSpPr>
          <p:cNvPr name="TextBox 8" id="8"/>
          <p:cNvSpPr txBox="true"/>
          <p:nvPr/>
        </p:nvSpPr>
        <p:spPr>
          <a:xfrm rot="0">
            <a:off x="538125" y="460779"/>
            <a:ext cx="16467430" cy="5721064"/>
          </a:xfrm>
          <a:prstGeom prst="rect">
            <a:avLst/>
          </a:prstGeom>
        </p:spPr>
        <p:txBody>
          <a:bodyPr anchor="t" rtlCol="false" tIns="0" lIns="0" bIns="0" rIns="0">
            <a:spAutoFit/>
          </a:bodyPr>
          <a:lstStyle/>
          <a:p>
            <a:pPr algn="l">
              <a:lnSpc>
                <a:spcPts val="5681"/>
              </a:lnSpc>
            </a:pPr>
            <a:r>
              <a:rPr lang="en-US" sz="4774" b="true">
                <a:solidFill>
                  <a:srgbClr val="42372A"/>
                </a:solidFill>
                <a:latin typeface="Asap Bold"/>
                <a:ea typeface="Asap Bold"/>
                <a:cs typeface="Asap Bold"/>
                <a:sym typeface="Asap Bold"/>
              </a:rPr>
              <a:t>c. Nhà nước do nhân dân (Dân làm chủ)</a:t>
            </a:r>
          </a:p>
          <a:p>
            <a:pPr algn="l" marL="1030876" indent="-515438" lvl="1">
              <a:lnSpc>
                <a:spcPts val="5681"/>
              </a:lnSpc>
              <a:buFont typeface="Arial"/>
              <a:buChar char="•"/>
            </a:pPr>
            <a:r>
              <a:rPr lang="en-US" sz="4774">
                <a:solidFill>
                  <a:srgbClr val="42372A"/>
                </a:solidFill>
                <a:latin typeface="Asap"/>
                <a:ea typeface="Asap"/>
                <a:cs typeface="Asap"/>
                <a:sym typeface="Asap"/>
              </a:rPr>
              <a:t>Nhà nước do nhân dân lập nên, tổ chức nên thông qua bầu cử.</a:t>
            </a:r>
          </a:p>
          <a:p>
            <a:pPr algn="l" marL="1030876" indent="-515438" lvl="1">
              <a:lnSpc>
                <a:spcPts val="5681"/>
              </a:lnSpc>
              <a:buFont typeface="Arial"/>
              <a:buChar char="•"/>
            </a:pPr>
            <a:r>
              <a:rPr lang="en-US" sz="4774">
                <a:solidFill>
                  <a:srgbClr val="42372A"/>
                </a:solidFill>
                <a:latin typeface="Asap"/>
                <a:ea typeface="Asap"/>
                <a:cs typeface="Asap"/>
                <a:sym typeface="Asap"/>
              </a:rPr>
              <a:t>"Dân làm chủ" nhấn mạnh quyền lợi và nghĩa vụ làm tròn bổn phận công dân (tuân theo pháp luật, đóng góp).</a:t>
            </a:r>
          </a:p>
          <a:p>
            <a:pPr algn="l" marL="1030876" indent="-515438" lvl="1">
              <a:lnSpc>
                <a:spcPts val="5681"/>
              </a:lnSpc>
              <a:buFont typeface="Arial"/>
              <a:buChar char="•"/>
            </a:pPr>
            <a:r>
              <a:rPr lang="en-US" sz="4774">
                <a:solidFill>
                  <a:srgbClr val="42372A"/>
                </a:solidFill>
                <a:latin typeface="Asap"/>
                <a:ea typeface="Asap"/>
                <a:cs typeface="Asap"/>
                <a:sym typeface="Asap"/>
              </a:rPr>
              <a:t>Nhà nước cần giáo dục và tạo điều kiện để nhân dân có đủ năng lực làm chủ.</a:t>
            </a:r>
          </a:p>
          <a:p>
            <a:pPr algn="l">
              <a:lnSpc>
                <a:spcPts val="5681"/>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36444" b="0"/>
            </a:stretch>
          </a:blipFill>
        </p:spPr>
      </p:sp>
      <p:sp>
        <p:nvSpPr>
          <p:cNvPr name="Freeform 3" id="3"/>
          <p:cNvSpPr/>
          <p:nvPr/>
        </p:nvSpPr>
        <p:spPr>
          <a:xfrm flipH="false" flipV="false" rot="1568072">
            <a:off x="-1743023" y="8314038"/>
            <a:ext cx="9647738" cy="3929845"/>
          </a:xfrm>
          <a:custGeom>
            <a:avLst/>
            <a:gdLst/>
            <a:ahLst/>
            <a:cxnLst/>
            <a:rect r="r" b="b" t="t" l="l"/>
            <a:pathLst>
              <a:path h="3929845" w="9647738">
                <a:moveTo>
                  <a:pt x="0" y="0"/>
                </a:moveTo>
                <a:lnTo>
                  <a:pt x="9647738" y="0"/>
                </a:lnTo>
                <a:lnTo>
                  <a:pt x="9647738" y="3929846"/>
                </a:lnTo>
                <a:lnTo>
                  <a:pt x="0" y="3929846"/>
                </a:lnTo>
                <a:lnTo>
                  <a:pt x="0" y="0"/>
                </a:lnTo>
                <a:close/>
              </a:path>
            </a:pathLst>
          </a:custGeom>
          <a:blipFill>
            <a:blip r:embed="rId3"/>
            <a:stretch>
              <a:fillRect l="0" t="0" r="0" b="0"/>
            </a:stretch>
          </a:blipFill>
        </p:spPr>
      </p:sp>
      <p:sp>
        <p:nvSpPr>
          <p:cNvPr name="Freeform 4" id="4"/>
          <p:cNvSpPr/>
          <p:nvPr/>
        </p:nvSpPr>
        <p:spPr>
          <a:xfrm flipH="false" flipV="false" rot="0">
            <a:off x="0" y="-265175"/>
            <a:ext cx="11935936" cy="8618913"/>
          </a:xfrm>
          <a:custGeom>
            <a:avLst/>
            <a:gdLst/>
            <a:ahLst/>
            <a:cxnLst/>
            <a:rect r="r" b="b" t="t" l="l"/>
            <a:pathLst>
              <a:path h="8618913" w="11935936">
                <a:moveTo>
                  <a:pt x="0" y="0"/>
                </a:moveTo>
                <a:lnTo>
                  <a:pt x="11935936" y="0"/>
                </a:lnTo>
                <a:lnTo>
                  <a:pt x="11935936" y="8618913"/>
                </a:lnTo>
                <a:lnTo>
                  <a:pt x="0" y="8618913"/>
                </a:lnTo>
                <a:lnTo>
                  <a:pt x="0" y="0"/>
                </a:lnTo>
                <a:close/>
              </a:path>
            </a:pathLst>
          </a:custGeom>
          <a:blipFill>
            <a:blip r:embed="rId4"/>
            <a:stretch>
              <a:fillRect l="-56190" t="0" r="-56190" b="0"/>
            </a:stretch>
          </a:blipFill>
        </p:spPr>
      </p:sp>
      <p:sp>
        <p:nvSpPr>
          <p:cNvPr name="Freeform 5" id="5"/>
          <p:cNvSpPr/>
          <p:nvPr/>
        </p:nvSpPr>
        <p:spPr>
          <a:xfrm flipH="false" flipV="false" rot="856904">
            <a:off x="12987345" y="-1322530"/>
            <a:ext cx="9899460" cy="5655066"/>
          </a:xfrm>
          <a:custGeom>
            <a:avLst/>
            <a:gdLst/>
            <a:ahLst/>
            <a:cxnLst/>
            <a:rect r="r" b="b" t="t" l="l"/>
            <a:pathLst>
              <a:path h="5655066" w="9899460">
                <a:moveTo>
                  <a:pt x="0" y="0"/>
                </a:moveTo>
                <a:lnTo>
                  <a:pt x="9899460" y="0"/>
                </a:lnTo>
                <a:lnTo>
                  <a:pt x="9899460" y="5655067"/>
                </a:lnTo>
                <a:lnTo>
                  <a:pt x="0" y="5655067"/>
                </a:lnTo>
                <a:lnTo>
                  <a:pt x="0" y="0"/>
                </a:lnTo>
                <a:close/>
              </a:path>
            </a:pathLst>
          </a:custGeom>
          <a:blipFill>
            <a:blip r:embed="rId5"/>
            <a:stretch>
              <a:fillRect l="0" t="0" r="0" b="0"/>
            </a:stretch>
          </a:blipFill>
        </p:spPr>
      </p:sp>
      <p:sp>
        <p:nvSpPr>
          <p:cNvPr name="Freeform 6" id="6"/>
          <p:cNvSpPr/>
          <p:nvPr/>
        </p:nvSpPr>
        <p:spPr>
          <a:xfrm flipH="false" flipV="false" rot="1141802">
            <a:off x="10941201" y="-550374"/>
            <a:ext cx="12203780" cy="3066200"/>
          </a:xfrm>
          <a:custGeom>
            <a:avLst/>
            <a:gdLst/>
            <a:ahLst/>
            <a:cxnLst/>
            <a:rect r="r" b="b" t="t" l="l"/>
            <a:pathLst>
              <a:path h="3066200" w="12203780">
                <a:moveTo>
                  <a:pt x="0" y="0"/>
                </a:moveTo>
                <a:lnTo>
                  <a:pt x="12203780" y="0"/>
                </a:lnTo>
                <a:lnTo>
                  <a:pt x="12203780" y="3066199"/>
                </a:lnTo>
                <a:lnTo>
                  <a:pt x="0" y="3066199"/>
                </a:lnTo>
                <a:lnTo>
                  <a:pt x="0" y="0"/>
                </a:lnTo>
                <a:close/>
              </a:path>
            </a:pathLst>
          </a:custGeom>
          <a:blipFill>
            <a:blip r:embed="rId6"/>
            <a:stretch>
              <a:fillRect l="0" t="0" r="0" b="0"/>
            </a:stretch>
          </a:blipFill>
        </p:spPr>
      </p:sp>
      <p:sp>
        <p:nvSpPr>
          <p:cNvPr name="TextBox 7" id="7"/>
          <p:cNvSpPr txBox="true"/>
          <p:nvPr/>
        </p:nvSpPr>
        <p:spPr>
          <a:xfrm rot="0">
            <a:off x="784322" y="132362"/>
            <a:ext cx="10367292" cy="8578564"/>
          </a:xfrm>
          <a:prstGeom prst="rect">
            <a:avLst/>
          </a:prstGeom>
        </p:spPr>
        <p:txBody>
          <a:bodyPr anchor="t" rtlCol="false" tIns="0" lIns="0" bIns="0" rIns="0">
            <a:spAutoFit/>
          </a:bodyPr>
          <a:lstStyle/>
          <a:p>
            <a:pPr algn="ctr">
              <a:lnSpc>
                <a:spcPts val="5681"/>
              </a:lnSpc>
            </a:pPr>
            <a:r>
              <a:rPr lang="en-US" sz="4774" b="true">
                <a:solidFill>
                  <a:srgbClr val="42372A"/>
                </a:solidFill>
                <a:latin typeface="Asap Bold"/>
                <a:ea typeface="Asap Bold"/>
                <a:cs typeface="Asap Bold"/>
                <a:sym typeface="Asap Bold"/>
              </a:rPr>
              <a:t>d. Nhà nước vì nhân dân (Phục vụ nhân dân)</a:t>
            </a:r>
          </a:p>
          <a:p>
            <a:pPr algn="ctr" marL="1030876" indent="-515438" lvl="1">
              <a:lnSpc>
                <a:spcPts val="5681"/>
              </a:lnSpc>
              <a:buFont typeface="Arial"/>
              <a:buChar char="•"/>
            </a:pPr>
            <a:r>
              <a:rPr lang="en-US" sz="4774">
                <a:solidFill>
                  <a:srgbClr val="42372A"/>
                </a:solidFill>
                <a:latin typeface="Asap"/>
                <a:ea typeface="Asap"/>
                <a:cs typeface="Asap"/>
                <a:sym typeface="Asap"/>
              </a:rPr>
              <a:t>Nhà nước phải lấy lợi ích chính đáng của nhân dân làm mục tiêu. "Việc gì có lợi cho dân thì làm. Việc gì có hại cho dân thì phải tránh".</a:t>
            </a:r>
          </a:p>
          <a:p>
            <a:pPr algn="ctr" marL="1030876" indent="-515438" lvl="1">
              <a:lnSpc>
                <a:spcPts val="5681"/>
              </a:lnSpc>
              <a:buFont typeface="Arial"/>
              <a:buChar char="•"/>
            </a:pPr>
            <a:r>
              <a:rPr lang="en-US" sz="4774">
                <a:solidFill>
                  <a:srgbClr val="42372A"/>
                </a:solidFill>
                <a:latin typeface="Asap"/>
                <a:ea typeface="Asap"/>
                <a:cs typeface="Asap"/>
                <a:sym typeface="Asap"/>
              </a:rPr>
              <a:t>Nhà nước phải trong sạch, cần kiệm liêm chính, không có bất kỳ đặc quyền đặc lợi nào.</a:t>
            </a:r>
          </a:p>
          <a:p>
            <a:pPr algn="ctr" marL="1030876" indent="-515438" lvl="1">
              <a:lnSpc>
                <a:spcPts val="5681"/>
              </a:lnSpc>
              <a:buFont typeface="Arial"/>
              <a:buChar char="•"/>
            </a:pPr>
            <a:r>
              <a:rPr lang="en-US" sz="4774">
                <a:solidFill>
                  <a:srgbClr val="42372A"/>
                </a:solidFill>
                <a:latin typeface="Asap"/>
                <a:ea typeface="Asap"/>
                <a:cs typeface="Asap"/>
                <a:sym typeface="Asap"/>
              </a:rPr>
              <a:t>Thước đo một Nhà nước vì dân là phải được lòng dân.</a:t>
            </a:r>
          </a:p>
          <a:p>
            <a:pPr algn="ctr">
              <a:lnSpc>
                <a:spcPts val="5681"/>
              </a:lnSpc>
            </a:pPr>
          </a:p>
        </p:txBody>
      </p:sp>
      <p:sp>
        <p:nvSpPr>
          <p:cNvPr name="Freeform 8" id="8"/>
          <p:cNvSpPr/>
          <p:nvPr/>
        </p:nvSpPr>
        <p:spPr>
          <a:xfrm flipH="false" flipV="false" rot="0">
            <a:off x="10949152" y="4044282"/>
            <a:ext cx="7689735" cy="6026830"/>
          </a:xfrm>
          <a:custGeom>
            <a:avLst/>
            <a:gdLst/>
            <a:ahLst/>
            <a:cxnLst/>
            <a:rect r="r" b="b" t="t" l="l"/>
            <a:pathLst>
              <a:path h="6026830" w="7689735">
                <a:moveTo>
                  <a:pt x="0" y="0"/>
                </a:moveTo>
                <a:lnTo>
                  <a:pt x="7689735" y="0"/>
                </a:lnTo>
                <a:lnTo>
                  <a:pt x="7689735" y="6026829"/>
                </a:lnTo>
                <a:lnTo>
                  <a:pt x="0" y="6026829"/>
                </a:lnTo>
                <a:lnTo>
                  <a:pt x="0" y="0"/>
                </a:lnTo>
                <a:close/>
              </a:path>
            </a:pathLst>
          </a:custGeom>
          <a:blipFill>
            <a:blip r:embed="rId7"/>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0" t="0" r="-36444" b="0"/>
            </a:stretch>
          </a:blipFill>
        </p:spPr>
      </p:sp>
      <p:sp>
        <p:nvSpPr>
          <p:cNvPr name="Freeform 3" id="3"/>
          <p:cNvSpPr/>
          <p:nvPr/>
        </p:nvSpPr>
        <p:spPr>
          <a:xfrm flipH="false" flipV="false" rot="0">
            <a:off x="814545" y="370211"/>
            <a:ext cx="8457642" cy="8229600"/>
          </a:xfrm>
          <a:custGeom>
            <a:avLst/>
            <a:gdLst/>
            <a:ahLst/>
            <a:cxnLst/>
            <a:rect r="r" b="b" t="t" l="l"/>
            <a:pathLst>
              <a:path h="8229600" w="8457642">
                <a:moveTo>
                  <a:pt x="0" y="0"/>
                </a:moveTo>
                <a:lnTo>
                  <a:pt x="8457642" y="0"/>
                </a:lnTo>
                <a:lnTo>
                  <a:pt x="8457642" y="8229600"/>
                </a:lnTo>
                <a:lnTo>
                  <a:pt x="0" y="8229600"/>
                </a:lnTo>
                <a:lnTo>
                  <a:pt x="0" y="0"/>
                </a:lnTo>
                <a:close/>
              </a:path>
            </a:pathLst>
          </a:custGeom>
          <a:blipFill>
            <a:blip r:embed="rId3"/>
            <a:stretch>
              <a:fillRect l="0" t="-1385" r="0" b="-1385"/>
            </a:stretch>
          </a:blipFill>
        </p:spPr>
      </p:sp>
      <p:sp>
        <p:nvSpPr>
          <p:cNvPr name="Freeform 4" id="4"/>
          <p:cNvSpPr/>
          <p:nvPr/>
        </p:nvSpPr>
        <p:spPr>
          <a:xfrm flipH="false" flipV="false" rot="0">
            <a:off x="9639723" y="3240480"/>
            <a:ext cx="7619577" cy="6879197"/>
          </a:xfrm>
          <a:custGeom>
            <a:avLst/>
            <a:gdLst/>
            <a:ahLst/>
            <a:cxnLst/>
            <a:rect r="r" b="b" t="t" l="l"/>
            <a:pathLst>
              <a:path h="6879197" w="7619577">
                <a:moveTo>
                  <a:pt x="0" y="0"/>
                </a:moveTo>
                <a:lnTo>
                  <a:pt x="7619577" y="0"/>
                </a:lnTo>
                <a:lnTo>
                  <a:pt x="7619577" y="6879197"/>
                </a:lnTo>
                <a:lnTo>
                  <a:pt x="0" y="6879197"/>
                </a:lnTo>
                <a:lnTo>
                  <a:pt x="0" y="0"/>
                </a:lnTo>
                <a:close/>
              </a:path>
            </a:pathLst>
          </a:custGeom>
          <a:blipFill>
            <a:blip r:embed="rId4"/>
            <a:stretch>
              <a:fillRect l="0" t="-34427" r="-5167" b="-40301"/>
            </a:stretch>
          </a:blipFill>
        </p:spPr>
      </p:sp>
      <p:grpSp>
        <p:nvGrpSpPr>
          <p:cNvPr name="Group 5" id="5"/>
          <p:cNvGrpSpPr>
            <a:grpSpLocks noChangeAspect="true"/>
          </p:cNvGrpSpPr>
          <p:nvPr/>
        </p:nvGrpSpPr>
        <p:grpSpPr>
          <a:xfrm rot="0">
            <a:off x="12651551" y="0"/>
            <a:ext cx="5636449" cy="5636449"/>
            <a:chOff x="0" y="0"/>
            <a:chExt cx="4572000" cy="4572000"/>
          </a:xfrm>
        </p:grpSpPr>
        <p:sp>
          <p:nvSpPr>
            <p:cNvPr name="Freeform 6" id="6"/>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5"/>
              <a:stretch>
                <a:fillRect l="0" t="0" r="-54046" b="0"/>
              </a:stretch>
            </a:blipFill>
          </p:spPr>
        </p:sp>
        <p:sp>
          <p:nvSpPr>
            <p:cNvPr name="Freeform 7" id="7"/>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6"/>
              <a:stretch>
                <a:fillRect l="0" t="0" r="0" b="0"/>
              </a:stretch>
            </a:blipFill>
          </p:spPr>
        </p:sp>
      </p:grpSp>
      <p:grpSp>
        <p:nvGrpSpPr>
          <p:cNvPr name="Group 8" id="8"/>
          <p:cNvGrpSpPr>
            <a:grpSpLocks noChangeAspect="true"/>
          </p:cNvGrpSpPr>
          <p:nvPr/>
        </p:nvGrpSpPr>
        <p:grpSpPr>
          <a:xfrm rot="0">
            <a:off x="0" y="5636449"/>
            <a:ext cx="5636449" cy="5636449"/>
            <a:chOff x="0" y="0"/>
            <a:chExt cx="4572000" cy="4572000"/>
          </a:xfrm>
        </p:grpSpPr>
        <p:sp>
          <p:nvSpPr>
            <p:cNvPr name="Freeform 9" id="9"/>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7"/>
              <a:stretch>
                <a:fillRect l="0" t="0" r="0" b="0"/>
              </a:stretch>
            </a:blipFill>
          </p:spPr>
        </p:sp>
        <p:sp>
          <p:nvSpPr>
            <p:cNvPr name="Freeform 10" id="10"/>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6"/>
              <a:stretch>
                <a:fillRect l="0" t="0" r="0" b="0"/>
              </a:stretch>
            </a:blipFill>
          </p:spPr>
        </p:sp>
      </p:grpSp>
      <p:sp>
        <p:nvSpPr>
          <p:cNvPr name="Freeform 11" id="11"/>
          <p:cNvSpPr/>
          <p:nvPr/>
        </p:nvSpPr>
        <p:spPr>
          <a:xfrm flipH="false" flipV="false" rot="-965328">
            <a:off x="-482737" y="2385589"/>
            <a:ext cx="3844774" cy="3406207"/>
          </a:xfrm>
          <a:custGeom>
            <a:avLst/>
            <a:gdLst/>
            <a:ahLst/>
            <a:cxnLst/>
            <a:rect r="r" b="b" t="t" l="l"/>
            <a:pathLst>
              <a:path h="3406207" w="3844774">
                <a:moveTo>
                  <a:pt x="0" y="0"/>
                </a:moveTo>
                <a:lnTo>
                  <a:pt x="3844774" y="0"/>
                </a:lnTo>
                <a:lnTo>
                  <a:pt x="3844774" y="3406207"/>
                </a:lnTo>
                <a:lnTo>
                  <a:pt x="0" y="3406207"/>
                </a:lnTo>
                <a:lnTo>
                  <a:pt x="0" y="0"/>
                </a:lnTo>
                <a:close/>
              </a:path>
            </a:pathLst>
          </a:custGeom>
          <a:blipFill>
            <a:blip r:embed="rId8"/>
            <a:stretch>
              <a:fillRect l="-71759" t="-68160" r="-1716" b="-19229"/>
            </a:stretch>
          </a:blipFill>
        </p:spPr>
      </p:sp>
      <p:sp>
        <p:nvSpPr>
          <p:cNvPr name="Freeform 12" id="12"/>
          <p:cNvSpPr/>
          <p:nvPr/>
        </p:nvSpPr>
        <p:spPr>
          <a:xfrm flipH="false" flipV="false" rot="1555627">
            <a:off x="12553987" y="6229038"/>
            <a:ext cx="1992825" cy="3638064"/>
          </a:xfrm>
          <a:custGeom>
            <a:avLst/>
            <a:gdLst/>
            <a:ahLst/>
            <a:cxnLst/>
            <a:rect r="r" b="b" t="t" l="l"/>
            <a:pathLst>
              <a:path h="3638064" w="1992825">
                <a:moveTo>
                  <a:pt x="0" y="0"/>
                </a:moveTo>
                <a:lnTo>
                  <a:pt x="1992825" y="0"/>
                </a:lnTo>
                <a:lnTo>
                  <a:pt x="1992825" y="3638064"/>
                </a:lnTo>
                <a:lnTo>
                  <a:pt x="0" y="3638064"/>
                </a:lnTo>
                <a:lnTo>
                  <a:pt x="0" y="0"/>
                </a:lnTo>
                <a:close/>
              </a:path>
            </a:pathLst>
          </a:custGeom>
          <a:blipFill>
            <a:blip r:embed="rId9"/>
            <a:stretch>
              <a:fillRect l="0" t="0" r="0" b="0"/>
            </a:stretch>
          </a:blipFill>
        </p:spPr>
      </p:sp>
      <p:sp>
        <p:nvSpPr>
          <p:cNvPr name="Freeform 13" id="13"/>
          <p:cNvSpPr/>
          <p:nvPr/>
        </p:nvSpPr>
        <p:spPr>
          <a:xfrm flipH="false" flipV="false" rot="-75504">
            <a:off x="12131426" y="6753051"/>
            <a:ext cx="2636171" cy="2590038"/>
          </a:xfrm>
          <a:custGeom>
            <a:avLst/>
            <a:gdLst/>
            <a:ahLst/>
            <a:cxnLst/>
            <a:rect r="r" b="b" t="t" l="l"/>
            <a:pathLst>
              <a:path h="2590038" w="2636171">
                <a:moveTo>
                  <a:pt x="0" y="0"/>
                </a:moveTo>
                <a:lnTo>
                  <a:pt x="2636171" y="0"/>
                </a:lnTo>
                <a:lnTo>
                  <a:pt x="2636171" y="2590038"/>
                </a:lnTo>
                <a:lnTo>
                  <a:pt x="0" y="2590038"/>
                </a:lnTo>
                <a:lnTo>
                  <a:pt x="0" y="0"/>
                </a:lnTo>
                <a:close/>
              </a:path>
            </a:pathLst>
          </a:custGeom>
          <a:blipFill>
            <a:blip r:embed="rId10"/>
            <a:stretch>
              <a:fillRect l="0" t="0" r="0" b="0"/>
            </a:stretch>
          </a:blipFill>
        </p:spPr>
      </p:sp>
      <p:sp>
        <p:nvSpPr>
          <p:cNvPr name="Freeform 14" id="14"/>
          <p:cNvSpPr/>
          <p:nvPr/>
        </p:nvSpPr>
        <p:spPr>
          <a:xfrm flipH="false" flipV="false" rot="-5400000">
            <a:off x="5167063" y="7203861"/>
            <a:ext cx="2596293" cy="704244"/>
          </a:xfrm>
          <a:custGeom>
            <a:avLst/>
            <a:gdLst/>
            <a:ahLst/>
            <a:cxnLst/>
            <a:rect r="r" b="b" t="t" l="l"/>
            <a:pathLst>
              <a:path h="704244" w="2596293">
                <a:moveTo>
                  <a:pt x="0" y="0"/>
                </a:moveTo>
                <a:lnTo>
                  <a:pt x="2596293" y="0"/>
                </a:lnTo>
                <a:lnTo>
                  <a:pt x="2596293" y="704244"/>
                </a:lnTo>
                <a:lnTo>
                  <a:pt x="0" y="704244"/>
                </a:lnTo>
                <a:lnTo>
                  <a:pt x="0" y="0"/>
                </a:lnTo>
                <a:close/>
              </a:path>
            </a:pathLst>
          </a:custGeom>
          <a:blipFill>
            <a:blip r:embed="rId11"/>
            <a:stretch>
              <a:fillRect l="0" t="0" r="0" b="0"/>
            </a:stretch>
          </a:blipFill>
        </p:spPr>
      </p:sp>
      <p:grpSp>
        <p:nvGrpSpPr>
          <p:cNvPr name="Group 15" id="15"/>
          <p:cNvGrpSpPr/>
          <p:nvPr/>
        </p:nvGrpSpPr>
        <p:grpSpPr>
          <a:xfrm rot="0">
            <a:off x="4778389" y="3865129"/>
            <a:ext cx="8008222" cy="1771320"/>
            <a:chOff x="0" y="0"/>
            <a:chExt cx="11871720" cy="2625877"/>
          </a:xfrm>
        </p:grpSpPr>
        <p:sp>
          <p:nvSpPr>
            <p:cNvPr name="Freeform 16" id="16"/>
            <p:cNvSpPr/>
            <p:nvPr/>
          </p:nvSpPr>
          <p:spPr>
            <a:xfrm flipH="false" flipV="false" rot="0">
              <a:off x="0" y="0"/>
              <a:ext cx="11871720" cy="2625877"/>
            </a:xfrm>
            <a:custGeom>
              <a:avLst/>
              <a:gdLst/>
              <a:ahLst/>
              <a:cxnLst/>
              <a:rect r="r" b="b" t="t" l="l"/>
              <a:pathLst>
                <a:path h="2625877" w="11871720">
                  <a:moveTo>
                    <a:pt x="29002" y="0"/>
                  </a:moveTo>
                  <a:lnTo>
                    <a:pt x="11842717" y="0"/>
                  </a:lnTo>
                  <a:cubicBezTo>
                    <a:pt x="11858735" y="0"/>
                    <a:pt x="11871720" y="12985"/>
                    <a:pt x="11871720" y="29002"/>
                  </a:cubicBezTo>
                  <a:lnTo>
                    <a:pt x="11871720" y="2596875"/>
                  </a:lnTo>
                  <a:cubicBezTo>
                    <a:pt x="11871720" y="2612892"/>
                    <a:pt x="11858735" y="2625877"/>
                    <a:pt x="11842717" y="2625877"/>
                  </a:cubicBezTo>
                  <a:lnTo>
                    <a:pt x="29002" y="2625877"/>
                  </a:lnTo>
                  <a:cubicBezTo>
                    <a:pt x="12985" y="2625877"/>
                    <a:pt x="0" y="2612892"/>
                    <a:pt x="0" y="2596875"/>
                  </a:cubicBezTo>
                  <a:lnTo>
                    <a:pt x="0" y="29002"/>
                  </a:lnTo>
                  <a:cubicBezTo>
                    <a:pt x="0" y="12985"/>
                    <a:pt x="12985" y="0"/>
                    <a:pt x="29002" y="0"/>
                  </a:cubicBezTo>
                  <a:close/>
                </a:path>
              </a:pathLst>
            </a:custGeom>
            <a:solidFill>
              <a:srgbClr val="C8C1A8"/>
            </a:solidFill>
            <a:ln cap="rnd">
              <a:noFill/>
              <a:prstDash val="sysDot"/>
              <a:round/>
            </a:ln>
          </p:spPr>
        </p:sp>
        <p:sp>
          <p:nvSpPr>
            <p:cNvPr name="TextBox 17" id="17"/>
            <p:cNvSpPr txBox="true"/>
            <p:nvPr/>
          </p:nvSpPr>
          <p:spPr>
            <a:xfrm>
              <a:off x="0" y="-95250"/>
              <a:ext cx="11871720" cy="2721127"/>
            </a:xfrm>
            <a:prstGeom prst="rect">
              <a:avLst/>
            </a:prstGeom>
          </p:spPr>
          <p:txBody>
            <a:bodyPr anchor="ctr" rtlCol="false" tIns="254000" lIns="254000" bIns="254000" rIns="254000"/>
            <a:lstStyle/>
            <a:p>
              <a:pPr algn="l">
                <a:lnSpc>
                  <a:spcPts val="6579"/>
                </a:lnSpc>
              </a:pPr>
              <a:r>
                <a:rPr lang="en-US" sz="4699" b="true">
                  <a:solidFill>
                    <a:srgbClr val="000000"/>
                  </a:solidFill>
                  <a:latin typeface="Maven Pro Bold"/>
                  <a:ea typeface="Maven Pro Bold"/>
                  <a:cs typeface="Maven Pro Bold"/>
                  <a:sym typeface="Maven Pro Bold"/>
                </a:rPr>
                <a:t>2. Nhà nước pháp quyền</a:t>
              </a:r>
            </a:p>
            <a:p>
              <a:pPr algn="ctr">
                <a:lnSpc>
                  <a:spcPts val="40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3912" t="0" r="-2532" b="0"/>
            </a:stretch>
          </a:blipFill>
        </p:spPr>
      </p:sp>
      <p:sp>
        <p:nvSpPr>
          <p:cNvPr name="Freeform 3" id="3"/>
          <p:cNvSpPr/>
          <p:nvPr/>
        </p:nvSpPr>
        <p:spPr>
          <a:xfrm flipH="false" flipV="false" rot="0">
            <a:off x="0" y="0"/>
            <a:ext cx="14066220" cy="4782515"/>
          </a:xfrm>
          <a:custGeom>
            <a:avLst/>
            <a:gdLst/>
            <a:ahLst/>
            <a:cxnLst/>
            <a:rect r="r" b="b" t="t" l="l"/>
            <a:pathLst>
              <a:path h="4782515" w="14066220">
                <a:moveTo>
                  <a:pt x="0" y="0"/>
                </a:moveTo>
                <a:lnTo>
                  <a:pt x="14066220" y="0"/>
                </a:lnTo>
                <a:lnTo>
                  <a:pt x="14066220" y="4782515"/>
                </a:lnTo>
                <a:lnTo>
                  <a:pt x="0" y="4782515"/>
                </a:lnTo>
                <a:lnTo>
                  <a:pt x="0" y="0"/>
                </a:lnTo>
                <a:close/>
              </a:path>
            </a:pathLst>
          </a:custGeom>
          <a:blipFill>
            <a:blip r:embed="rId3"/>
            <a:stretch>
              <a:fillRect l="0" t="0" r="0" b="0"/>
            </a:stretch>
          </a:blipFill>
        </p:spPr>
      </p:sp>
      <p:sp>
        <p:nvSpPr>
          <p:cNvPr name="Freeform 4" id="4"/>
          <p:cNvSpPr/>
          <p:nvPr/>
        </p:nvSpPr>
        <p:spPr>
          <a:xfrm flipH="false" flipV="false" rot="0">
            <a:off x="9791033" y="4609677"/>
            <a:ext cx="11680156" cy="5522204"/>
          </a:xfrm>
          <a:custGeom>
            <a:avLst/>
            <a:gdLst/>
            <a:ahLst/>
            <a:cxnLst/>
            <a:rect r="r" b="b" t="t" l="l"/>
            <a:pathLst>
              <a:path h="5522204" w="11680156">
                <a:moveTo>
                  <a:pt x="0" y="0"/>
                </a:moveTo>
                <a:lnTo>
                  <a:pt x="11680156" y="0"/>
                </a:lnTo>
                <a:lnTo>
                  <a:pt x="11680156" y="5522203"/>
                </a:lnTo>
                <a:lnTo>
                  <a:pt x="0" y="5522203"/>
                </a:lnTo>
                <a:lnTo>
                  <a:pt x="0" y="0"/>
                </a:lnTo>
                <a:close/>
              </a:path>
            </a:pathLst>
          </a:custGeom>
          <a:blipFill>
            <a:blip r:embed="rId3"/>
            <a:stretch>
              <a:fillRect l="-31321" t="0" r="-7733" b="0"/>
            </a:stretch>
          </a:blipFill>
        </p:spPr>
      </p:sp>
      <p:sp>
        <p:nvSpPr>
          <p:cNvPr name="Freeform 5" id="5"/>
          <p:cNvSpPr/>
          <p:nvPr/>
        </p:nvSpPr>
        <p:spPr>
          <a:xfrm flipH="false" flipV="false" rot="0">
            <a:off x="472711" y="4652709"/>
            <a:ext cx="8056384" cy="5951654"/>
          </a:xfrm>
          <a:custGeom>
            <a:avLst/>
            <a:gdLst/>
            <a:ahLst/>
            <a:cxnLst/>
            <a:rect r="r" b="b" t="t" l="l"/>
            <a:pathLst>
              <a:path h="5951654" w="8056384">
                <a:moveTo>
                  <a:pt x="0" y="0"/>
                </a:moveTo>
                <a:lnTo>
                  <a:pt x="8056384" y="0"/>
                </a:lnTo>
                <a:lnTo>
                  <a:pt x="8056384" y="5951654"/>
                </a:lnTo>
                <a:lnTo>
                  <a:pt x="0" y="5951654"/>
                </a:lnTo>
                <a:lnTo>
                  <a:pt x="0" y="0"/>
                </a:lnTo>
                <a:close/>
              </a:path>
            </a:pathLst>
          </a:custGeom>
          <a:blipFill>
            <a:blip r:embed="rId4"/>
            <a:stretch>
              <a:fillRect l="0" t="0" r="0" b="0"/>
            </a:stretch>
          </a:blipFill>
        </p:spPr>
      </p:sp>
      <p:sp>
        <p:nvSpPr>
          <p:cNvPr name="Freeform 6" id="6"/>
          <p:cNvSpPr/>
          <p:nvPr/>
        </p:nvSpPr>
        <p:spPr>
          <a:xfrm flipH="false" flipV="false" rot="0">
            <a:off x="13905452" y="152689"/>
            <a:ext cx="4705087" cy="3517052"/>
          </a:xfrm>
          <a:custGeom>
            <a:avLst/>
            <a:gdLst/>
            <a:ahLst/>
            <a:cxnLst/>
            <a:rect r="r" b="b" t="t" l="l"/>
            <a:pathLst>
              <a:path h="3517052" w="4705087">
                <a:moveTo>
                  <a:pt x="0" y="0"/>
                </a:moveTo>
                <a:lnTo>
                  <a:pt x="4705087" y="0"/>
                </a:lnTo>
                <a:lnTo>
                  <a:pt x="4705087" y="3517052"/>
                </a:lnTo>
                <a:lnTo>
                  <a:pt x="0" y="3517052"/>
                </a:lnTo>
                <a:lnTo>
                  <a:pt x="0" y="0"/>
                </a:lnTo>
                <a:close/>
              </a:path>
            </a:pathLst>
          </a:custGeom>
          <a:blipFill>
            <a:blip r:embed="rId5"/>
            <a:stretch>
              <a:fillRect l="0" t="0" r="0" b="0"/>
            </a:stretch>
          </a:blipFill>
        </p:spPr>
      </p:sp>
      <p:sp>
        <p:nvSpPr>
          <p:cNvPr name="TextBox 7" id="7"/>
          <p:cNvSpPr txBox="true"/>
          <p:nvPr/>
        </p:nvSpPr>
        <p:spPr>
          <a:xfrm rot="0">
            <a:off x="199061" y="602288"/>
            <a:ext cx="13271087" cy="3577939"/>
          </a:xfrm>
          <a:prstGeom prst="rect">
            <a:avLst/>
          </a:prstGeom>
        </p:spPr>
        <p:txBody>
          <a:bodyPr anchor="t" rtlCol="false" tIns="0" lIns="0" bIns="0" rIns="0">
            <a:spAutoFit/>
          </a:bodyPr>
          <a:lstStyle/>
          <a:p>
            <a:pPr algn="ctr">
              <a:lnSpc>
                <a:spcPts val="5681"/>
              </a:lnSpc>
            </a:pPr>
            <a:r>
              <a:rPr lang="en-US" sz="4774" b="true">
                <a:solidFill>
                  <a:srgbClr val="42372A"/>
                </a:solidFill>
                <a:latin typeface="Asap Bold"/>
                <a:ea typeface="Asap Bold"/>
                <a:cs typeface="Asap Bold"/>
                <a:sym typeface="Asap Bold"/>
              </a:rPr>
              <a:t>Nhà nước hợp hiến, hợp pháp: </a:t>
            </a:r>
            <a:r>
              <a:rPr lang="en-US" sz="4774">
                <a:solidFill>
                  <a:srgbClr val="42372A"/>
                </a:solidFill>
                <a:latin typeface="Asap"/>
                <a:ea typeface="Asap"/>
                <a:cs typeface="Asap"/>
                <a:sym typeface="Asap"/>
              </a:rPr>
              <a:t>Hồ Chí Minh sớm đề nghị tổ chức TỔNG TUYỂN CỬ (9/1945) để lập nên Quốc hội và Chính phủ hợp hiến (2/3/1946), tạo cơ sở pháp lý vững chắc cho Nhà nước Việt Nam Dân chủ Cộng hòa.</a:t>
            </a:r>
          </a:p>
        </p:txBody>
      </p:sp>
      <p:sp>
        <p:nvSpPr>
          <p:cNvPr name="TextBox 8" id="8"/>
          <p:cNvSpPr txBox="true"/>
          <p:nvPr/>
        </p:nvSpPr>
        <p:spPr>
          <a:xfrm rot="0">
            <a:off x="9791033" y="5125191"/>
            <a:ext cx="8228838" cy="5006689"/>
          </a:xfrm>
          <a:prstGeom prst="rect">
            <a:avLst/>
          </a:prstGeom>
        </p:spPr>
        <p:txBody>
          <a:bodyPr anchor="t" rtlCol="false" tIns="0" lIns="0" bIns="0" rIns="0">
            <a:spAutoFit/>
          </a:bodyPr>
          <a:lstStyle/>
          <a:p>
            <a:pPr algn="ctr">
              <a:lnSpc>
                <a:spcPts val="5681"/>
              </a:lnSpc>
            </a:pPr>
            <a:r>
              <a:rPr lang="en-US" sz="4774" b="true">
                <a:solidFill>
                  <a:srgbClr val="42372A"/>
                </a:solidFill>
                <a:latin typeface="Asap Bold"/>
                <a:ea typeface="Asap Bold"/>
                <a:cs typeface="Asap Bold"/>
                <a:sym typeface="Asap Bold"/>
              </a:rPr>
              <a:t>Nhà nước thượng tôn pháp luật: </a:t>
            </a:r>
            <a:r>
              <a:rPr lang="en-US" sz="4774">
                <a:solidFill>
                  <a:srgbClr val="42372A"/>
                </a:solidFill>
                <a:latin typeface="Asap"/>
                <a:ea typeface="Asap"/>
                <a:cs typeface="Asap"/>
                <a:sym typeface="Asap"/>
              </a:rPr>
              <a:t>Nhà nước quản lý bằng Hiến pháp và pháp luật. Cần làm tốt công tác lập pháp (HCM đã ký lệnh công bố 16 đạo luật, 613 sắc lệnh).</a:t>
            </a:r>
          </a:p>
          <a:p>
            <a:pPr algn="ctr">
              <a:lnSpc>
                <a:spcPts val="5681"/>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3912" t="0" r="-2532" b="0"/>
            </a:stretch>
          </a:blipFill>
        </p:spPr>
      </p:sp>
      <p:sp>
        <p:nvSpPr>
          <p:cNvPr name="Freeform 3" id="3"/>
          <p:cNvSpPr/>
          <p:nvPr/>
        </p:nvSpPr>
        <p:spPr>
          <a:xfrm flipH="false" flipV="false" rot="0">
            <a:off x="0" y="0"/>
            <a:ext cx="14246301" cy="3386892"/>
          </a:xfrm>
          <a:custGeom>
            <a:avLst/>
            <a:gdLst/>
            <a:ahLst/>
            <a:cxnLst/>
            <a:rect r="r" b="b" t="t" l="l"/>
            <a:pathLst>
              <a:path h="3386892" w="14246301">
                <a:moveTo>
                  <a:pt x="0" y="0"/>
                </a:moveTo>
                <a:lnTo>
                  <a:pt x="14246301" y="0"/>
                </a:lnTo>
                <a:lnTo>
                  <a:pt x="14246301" y="3386892"/>
                </a:lnTo>
                <a:lnTo>
                  <a:pt x="0" y="3386892"/>
                </a:lnTo>
                <a:lnTo>
                  <a:pt x="0" y="0"/>
                </a:lnTo>
                <a:close/>
              </a:path>
            </a:pathLst>
          </a:custGeom>
          <a:blipFill>
            <a:blip r:embed="rId3"/>
            <a:stretch>
              <a:fillRect l="0" t="-903" r="0" b="-42110"/>
            </a:stretch>
          </a:blipFill>
        </p:spPr>
      </p:sp>
      <p:sp>
        <p:nvSpPr>
          <p:cNvPr name="Freeform 4" id="4"/>
          <p:cNvSpPr/>
          <p:nvPr/>
        </p:nvSpPr>
        <p:spPr>
          <a:xfrm flipH="false" flipV="false" rot="0">
            <a:off x="339642" y="3823039"/>
            <a:ext cx="12603068" cy="2415818"/>
          </a:xfrm>
          <a:custGeom>
            <a:avLst/>
            <a:gdLst/>
            <a:ahLst/>
            <a:cxnLst/>
            <a:rect r="r" b="b" t="t" l="l"/>
            <a:pathLst>
              <a:path h="2415818" w="12603068">
                <a:moveTo>
                  <a:pt x="0" y="0"/>
                </a:moveTo>
                <a:lnTo>
                  <a:pt x="12603068" y="0"/>
                </a:lnTo>
                <a:lnTo>
                  <a:pt x="12603068" y="2415819"/>
                </a:lnTo>
                <a:lnTo>
                  <a:pt x="0" y="2415819"/>
                </a:lnTo>
                <a:lnTo>
                  <a:pt x="0" y="0"/>
                </a:lnTo>
                <a:close/>
              </a:path>
            </a:pathLst>
          </a:custGeom>
          <a:blipFill>
            <a:blip r:embed="rId3"/>
            <a:stretch>
              <a:fillRect l="-29072" t="-78" r="0" b="-128864"/>
            </a:stretch>
          </a:blipFill>
        </p:spPr>
      </p:sp>
      <p:sp>
        <p:nvSpPr>
          <p:cNvPr name="Freeform 5" id="5"/>
          <p:cNvSpPr/>
          <p:nvPr/>
        </p:nvSpPr>
        <p:spPr>
          <a:xfrm flipH="false" flipV="false" rot="0">
            <a:off x="199061" y="6824121"/>
            <a:ext cx="16862986" cy="3386892"/>
          </a:xfrm>
          <a:custGeom>
            <a:avLst/>
            <a:gdLst/>
            <a:ahLst/>
            <a:cxnLst/>
            <a:rect r="r" b="b" t="t" l="l"/>
            <a:pathLst>
              <a:path h="3386892" w="16862986">
                <a:moveTo>
                  <a:pt x="0" y="0"/>
                </a:moveTo>
                <a:lnTo>
                  <a:pt x="16862986" y="0"/>
                </a:lnTo>
                <a:lnTo>
                  <a:pt x="16862986" y="3386893"/>
                </a:lnTo>
                <a:lnTo>
                  <a:pt x="0" y="3386893"/>
                </a:lnTo>
                <a:lnTo>
                  <a:pt x="0" y="0"/>
                </a:lnTo>
                <a:close/>
              </a:path>
            </a:pathLst>
          </a:custGeom>
          <a:blipFill>
            <a:blip r:embed="rId3"/>
            <a:stretch>
              <a:fillRect l="0" t="-10253" r="0" b="-59028"/>
            </a:stretch>
          </a:blipFill>
        </p:spPr>
      </p:sp>
      <p:sp>
        <p:nvSpPr>
          <p:cNvPr name="Freeform 6" id="6"/>
          <p:cNvSpPr/>
          <p:nvPr/>
        </p:nvSpPr>
        <p:spPr>
          <a:xfrm flipH="false" flipV="false" rot="0">
            <a:off x="12569746" y="464255"/>
            <a:ext cx="7787525" cy="5197806"/>
          </a:xfrm>
          <a:custGeom>
            <a:avLst/>
            <a:gdLst/>
            <a:ahLst/>
            <a:cxnLst/>
            <a:rect r="r" b="b" t="t" l="l"/>
            <a:pathLst>
              <a:path h="5197806" w="7787525">
                <a:moveTo>
                  <a:pt x="0" y="0"/>
                </a:moveTo>
                <a:lnTo>
                  <a:pt x="7787525" y="0"/>
                </a:lnTo>
                <a:lnTo>
                  <a:pt x="7787525" y="5197805"/>
                </a:lnTo>
                <a:lnTo>
                  <a:pt x="0" y="5197805"/>
                </a:lnTo>
                <a:lnTo>
                  <a:pt x="0" y="0"/>
                </a:lnTo>
                <a:close/>
              </a:path>
            </a:pathLst>
          </a:custGeom>
          <a:blipFill>
            <a:blip r:embed="rId4"/>
            <a:stretch>
              <a:fillRect l="0" t="0" r="0" b="0"/>
            </a:stretch>
          </a:blipFill>
        </p:spPr>
      </p:sp>
      <p:sp>
        <p:nvSpPr>
          <p:cNvPr name="TextBox 7" id="7"/>
          <p:cNvSpPr txBox="true"/>
          <p:nvPr/>
        </p:nvSpPr>
        <p:spPr>
          <a:xfrm rot="0">
            <a:off x="199061" y="602288"/>
            <a:ext cx="12370685" cy="3577939"/>
          </a:xfrm>
          <a:prstGeom prst="rect">
            <a:avLst/>
          </a:prstGeom>
        </p:spPr>
        <p:txBody>
          <a:bodyPr anchor="t" rtlCol="false" tIns="0" lIns="0" bIns="0" rIns="0">
            <a:spAutoFit/>
          </a:bodyPr>
          <a:lstStyle/>
          <a:p>
            <a:pPr algn="ctr">
              <a:lnSpc>
                <a:spcPts val="5681"/>
              </a:lnSpc>
            </a:pPr>
            <a:r>
              <a:rPr lang="en-US" sz="4774">
                <a:solidFill>
                  <a:srgbClr val="42372A"/>
                </a:solidFill>
                <a:latin typeface="Asap"/>
                <a:ea typeface="Asap"/>
                <a:cs typeface="Asap"/>
                <a:sym typeface="Asap"/>
              </a:rPr>
              <a:t>Phải đảm bảo pháp luật được thi hành, có cơ chế giám sát. Pháp luật phải nghiêm minh và hiệu lực: phải "thẳng tay trừng trị những kẻ bất liêm".</a:t>
            </a:r>
          </a:p>
          <a:p>
            <a:pPr algn="ctr">
              <a:lnSpc>
                <a:spcPts val="5681"/>
              </a:lnSpc>
            </a:pPr>
          </a:p>
        </p:txBody>
      </p:sp>
      <p:sp>
        <p:nvSpPr>
          <p:cNvPr name="TextBox 8" id="8"/>
          <p:cNvSpPr txBox="true"/>
          <p:nvPr/>
        </p:nvSpPr>
        <p:spPr>
          <a:xfrm rot="0">
            <a:off x="0" y="4592595"/>
            <a:ext cx="12019798" cy="1434814"/>
          </a:xfrm>
          <a:prstGeom prst="rect">
            <a:avLst/>
          </a:prstGeom>
        </p:spPr>
        <p:txBody>
          <a:bodyPr anchor="t" rtlCol="false" tIns="0" lIns="0" bIns="0" rIns="0">
            <a:spAutoFit/>
          </a:bodyPr>
          <a:lstStyle/>
          <a:p>
            <a:pPr algn="ctr">
              <a:lnSpc>
                <a:spcPts val="5681"/>
              </a:lnSpc>
            </a:pPr>
            <a:r>
              <a:rPr lang="en-US" sz="4774">
                <a:solidFill>
                  <a:srgbClr val="42372A"/>
                </a:solidFill>
                <a:latin typeface="Asap"/>
                <a:ea typeface="Asap"/>
                <a:cs typeface="Asap"/>
                <a:sym typeface="Asap"/>
              </a:rPr>
              <a:t>Cán bộ các cấp phải gương mẫu tuân thủ pháp luật.</a:t>
            </a:r>
          </a:p>
        </p:txBody>
      </p:sp>
      <p:sp>
        <p:nvSpPr>
          <p:cNvPr name="TextBox 9" id="9"/>
          <p:cNvSpPr txBox="true"/>
          <p:nvPr/>
        </p:nvSpPr>
        <p:spPr>
          <a:xfrm rot="0">
            <a:off x="339642" y="7226792"/>
            <a:ext cx="15792211" cy="3577939"/>
          </a:xfrm>
          <a:prstGeom prst="rect">
            <a:avLst/>
          </a:prstGeom>
        </p:spPr>
        <p:txBody>
          <a:bodyPr anchor="t" rtlCol="false" tIns="0" lIns="0" bIns="0" rIns="0">
            <a:spAutoFit/>
          </a:bodyPr>
          <a:lstStyle/>
          <a:p>
            <a:pPr algn="ctr">
              <a:lnSpc>
                <a:spcPts val="5681"/>
              </a:lnSpc>
            </a:pPr>
            <a:r>
              <a:rPr lang="en-US" sz="4774">
                <a:solidFill>
                  <a:srgbClr val="42372A"/>
                </a:solidFill>
                <a:latin typeface="Asap"/>
                <a:ea typeface="Asap"/>
                <a:cs typeface="Asap"/>
                <a:sym typeface="Asap"/>
              </a:rPr>
              <a:t>Pháp quyền nhân nghĩa: Là nhà nước tôn trọng, bảo đảm thực hiện đầy đủ các quyền con người. Pháp luật có tính nhân văn, khuyến thiện, lấy mục đích giáo dục, cảm hóa, thức tỉnh con người làm căn bản.</a:t>
            </a:r>
          </a:p>
          <a:p>
            <a:pPr algn="ctr">
              <a:lnSpc>
                <a:spcPts val="5681"/>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36444" b="0"/>
            </a:stretch>
          </a:blipFill>
        </p:spPr>
      </p:sp>
      <p:sp>
        <p:nvSpPr>
          <p:cNvPr name="Freeform 3" id="3"/>
          <p:cNvSpPr/>
          <p:nvPr/>
        </p:nvSpPr>
        <p:spPr>
          <a:xfrm flipH="false" flipV="false" rot="903189">
            <a:off x="9675570" y="3381243"/>
            <a:ext cx="4924671" cy="7899501"/>
          </a:xfrm>
          <a:custGeom>
            <a:avLst/>
            <a:gdLst/>
            <a:ahLst/>
            <a:cxnLst/>
            <a:rect r="r" b="b" t="t" l="l"/>
            <a:pathLst>
              <a:path h="7899501" w="4924671">
                <a:moveTo>
                  <a:pt x="0" y="0"/>
                </a:moveTo>
                <a:lnTo>
                  <a:pt x="4924671" y="0"/>
                </a:lnTo>
                <a:lnTo>
                  <a:pt x="4924671" y="7899500"/>
                </a:lnTo>
                <a:lnTo>
                  <a:pt x="0" y="7899500"/>
                </a:lnTo>
                <a:lnTo>
                  <a:pt x="0" y="0"/>
                </a:lnTo>
                <a:close/>
              </a:path>
            </a:pathLst>
          </a:custGeom>
          <a:blipFill>
            <a:blip r:embed="rId3"/>
            <a:stretch>
              <a:fillRect l="0" t="0" r="-60406" b="0"/>
            </a:stretch>
          </a:blipFill>
        </p:spPr>
      </p:sp>
      <p:sp>
        <p:nvSpPr>
          <p:cNvPr name="Freeform 4" id="4"/>
          <p:cNvSpPr/>
          <p:nvPr/>
        </p:nvSpPr>
        <p:spPr>
          <a:xfrm flipH="true" flipV="false" rot="0">
            <a:off x="10982156" y="6350935"/>
            <a:ext cx="7305844" cy="3936065"/>
          </a:xfrm>
          <a:custGeom>
            <a:avLst/>
            <a:gdLst/>
            <a:ahLst/>
            <a:cxnLst/>
            <a:rect r="r" b="b" t="t" l="l"/>
            <a:pathLst>
              <a:path h="3936065" w="7305844">
                <a:moveTo>
                  <a:pt x="7305844" y="0"/>
                </a:moveTo>
                <a:lnTo>
                  <a:pt x="0" y="0"/>
                </a:lnTo>
                <a:lnTo>
                  <a:pt x="0" y="3936065"/>
                </a:lnTo>
                <a:lnTo>
                  <a:pt x="7305844" y="3936065"/>
                </a:lnTo>
                <a:lnTo>
                  <a:pt x="7305844" y="0"/>
                </a:lnTo>
                <a:close/>
              </a:path>
            </a:pathLst>
          </a:custGeom>
          <a:blipFill>
            <a:blip r:embed="rId4"/>
            <a:stretch>
              <a:fillRect l="-4107" t="0" r="0" b="0"/>
            </a:stretch>
          </a:blipFill>
        </p:spPr>
      </p:sp>
      <p:sp>
        <p:nvSpPr>
          <p:cNvPr name="Freeform 5" id="5"/>
          <p:cNvSpPr/>
          <p:nvPr/>
        </p:nvSpPr>
        <p:spPr>
          <a:xfrm flipH="false" flipV="false" rot="-514145">
            <a:off x="14149886" y="133472"/>
            <a:ext cx="4068495" cy="2588580"/>
          </a:xfrm>
          <a:custGeom>
            <a:avLst/>
            <a:gdLst/>
            <a:ahLst/>
            <a:cxnLst/>
            <a:rect r="r" b="b" t="t" l="l"/>
            <a:pathLst>
              <a:path h="2588580" w="4068495">
                <a:moveTo>
                  <a:pt x="0" y="0"/>
                </a:moveTo>
                <a:lnTo>
                  <a:pt x="4068495" y="0"/>
                </a:lnTo>
                <a:lnTo>
                  <a:pt x="4068495" y="2588581"/>
                </a:lnTo>
                <a:lnTo>
                  <a:pt x="0" y="2588581"/>
                </a:lnTo>
                <a:lnTo>
                  <a:pt x="0" y="0"/>
                </a:lnTo>
                <a:close/>
              </a:path>
            </a:pathLst>
          </a:custGeom>
          <a:blipFill>
            <a:blip r:embed="rId5"/>
            <a:stretch>
              <a:fillRect l="0" t="0" r="0" b="0"/>
            </a:stretch>
          </a:blipFill>
        </p:spPr>
      </p:sp>
      <p:sp>
        <p:nvSpPr>
          <p:cNvPr name="Freeform 6" id="6"/>
          <p:cNvSpPr/>
          <p:nvPr/>
        </p:nvSpPr>
        <p:spPr>
          <a:xfrm flipH="false" flipV="false" rot="882489">
            <a:off x="10324501" y="722966"/>
            <a:ext cx="6251067" cy="4308610"/>
          </a:xfrm>
          <a:custGeom>
            <a:avLst/>
            <a:gdLst/>
            <a:ahLst/>
            <a:cxnLst/>
            <a:rect r="r" b="b" t="t" l="l"/>
            <a:pathLst>
              <a:path h="4308610" w="6251067">
                <a:moveTo>
                  <a:pt x="0" y="0"/>
                </a:moveTo>
                <a:lnTo>
                  <a:pt x="6251067" y="0"/>
                </a:lnTo>
                <a:lnTo>
                  <a:pt x="6251067" y="4308610"/>
                </a:lnTo>
                <a:lnTo>
                  <a:pt x="0" y="4308610"/>
                </a:lnTo>
                <a:lnTo>
                  <a:pt x="0" y="0"/>
                </a:lnTo>
                <a:close/>
              </a:path>
            </a:pathLst>
          </a:custGeom>
          <a:blipFill>
            <a:blip r:embed="rId6"/>
            <a:stretch>
              <a:fillRect l="0" t="0" r="0" b="-91003"/>
            </a:stretch>
          </a:blipFill>
        </p:spPr>
      </p:sp>
      <p:sp>
        <p:nvSpPr>
          <p:cNvPr name="Freeform 7" id="7"/>
          <p:cNvSpPr/>
          <p:nvPr/>
        </p:nvSpPr>
        <p:spPr>
          <a:xfrm flipH="false" flipV="false" rot="-5006996">
            <a:off x="8161266" y="6872496"/>
            <a:ext cx="5695325" cy="1618848"/>
          </a:xfrm>
          <a:custGeom>
            <a:avLst/>
            <a:gdLst/>
            <a:ahLst/>
            <a:cxnLst/>
            <a:rect r="r" b="b" t="t" l="l"/>
            <a:pathLst>
              <a:path h="1618848" w="5695325">
                <a:moveTo>
                  <a:pt x="0" y="0"/>
                </a:moveTo>
                <a:lnTo>
                  <a:pt x="5695325" y="0"/>
                </a:lnTo>
                <a:lnTo>
                  <a:pt x="5695325" y="1618848"/>
                </a:lnTo>
                <a:lnTo>
                  <a:pt x="0" y="1618848"/>
                </a:lnTo>
                <a:lnTo>
                  <a:pt x="0" y="0"/>
                </a:lnTo>
                <a:close/>
              </a:path>
            </a:pathLst>
          </a:custGeom>
          <a:blipFill>
            <a:blip r:embed="rId7"/>
            <a:stretch>
              <a:fillRect l="0" t="0" r="-47384" b="0"/>
            </a:stretch>
          </a:blipFill>
        </p:spPr>
      </p:sp>
      <p:sp>
        <p:nvSpPr>
          <p:cNvPr name="Freeform 8" id="8"/>
          <p:cNvSpPr/>
          <p:nvPr/>
        </p:nvSpPr>
        <p:spPr>
          <a:xfrm flipH="false" flipV="false" rot="744227">
            <a:off x="12146889" y="3329855"/>
            <a:ext cx="2606291" cy="580595"/>
          </a:xfrm>
          <a:custGeom>
            <a:avLst/>
            <a:gdLst/>
            <a:ahLst/>
            <a:cxnLst/>
            <a:rect r="r" b="b" t="t" l="l"/>
            <a:pathLst>
              <a:path h="580595" w="2606291">
                <a:moveTo>
                  <a:pt x="0" y="0"/>
                </a:moveTo>
                <a:lnTo>
                  <a:pt x="2606291" y="0"/>
                </a:lnTo>
                <a:lnTo>
                  <a:pt x="2606291" y="580594"/>
                </a:lnTo>
                <a:lnTo>
                  <a:pt x="0" y="580594"/>
                </a:lnTo>
                <a:lnTo>
                  <a:pt x="0" y="0"/>
                </a:lnTo>
                <a:close/>
              </a:path>
            </a:pathLst>
          </a:custGeom>
          <a:blipFill>
            <a:blip r:embed="rId8"/>
            <a:stretch>
              <a:fillRect l="0" t="-385954" r="0" b="0"/>
            </a:stretch>
          </a:blipFill>
        </p:spPr>
      </p:sp>
      <p:sp>
        <p:nvSpPr>
          <p:cNvPr name="Freeform 9" id="9"/>
          <p:cNvSpPr/>
          <p:nvPr/>
        </p:nvSpPr>
        <p:spPr>
          <a:xfrm flipH="false" flipV="false" rot="3483644">
            <a:off x="-3838688" y="-4233492"/>
            <a:ext cx="6331306" cy="8229600"/>
          </a:xfrm>
          <a:custGeom>
            <a:avLst/>
            <a:gdLst/>
            <a:ahLst/>
            <a:cxnLst/>
            <a:rect r="r" b="b" t="t" l="l"/>
            <a:pathLst>
              <a:path h="8229600" w="6331306">
                <a:moveTo>
                  <a:pt x="0" y="0"/>
                </a:moveTo>
                <a:lnTo>
                  <a:pt x="6331305" y="0"/>
                </a:lnTo>
                <a:lnTo>
                  <a:pt x="6331305" y="8229600"/>
                </a:lnTo>
                <a:lnTo>
                  <a:pt x="0" y="8229600"/>
                </a:lnTo>
                <a:lnTo>
                  <a:pt x="0" y="0"/>
                </a:lnTo>
                <a:close/>
              </a:path>
            </a:pathLst>
          </a:custGeom>
          <a:blipFill>
            <a:blip r:embed="rId9"/>
            <a:stretch>
              <a:fillRect l="0" t="0" r="0" b="0"/>
            </a:stretch>
          </a:blipFill>
        </p:spPr>
      </p:sp>
      <p:sp>
        <p:nvSpPr>
          <p:cNvPr name="Freeform 10" id="10"/>
          <p:cNvSpPr/>
          <p:nvPr/>
        </p:nvSpPr>
        <p:spPr>
          <a:xfrm flipH="false" flipV="false" rot="3369877">
            <a:off x="-3577306" y="-2984969"/>
            <a:ext cx="4269111" cy="10302531"/>
          </a:xfrm>
          <a:custGeom>
            <a:avLst/>
            <a:gdLst/>
            <a:ahLst/>
            <a:cxnLst/>
            <a:rect r="r" b="b" t="t" l="l"/>
            <a:pathLst>
              <a:path h="10302531" w="4269111">
                <a:moveTo>
                  <a:pt x="0" y="0"/>
                </a:moveTo>
                <a:lnTo>
                  <a:pt x="4269111" y="0"/>
                </a:lnTo>
                <a:lnTo>
                  <a:pt x="4269111" y="10302531"/>
                </a:lnTo>
                <a:lnTo>
                  <a:pt x="0" y="10302531"/>
                </a:lnTo>
                <a:lnTo>
                  <a:pt x="0" y="0"/>
                </a:lnTo>
                <a:close/>
              </a:path>
            </a:pathLst>
          </a:custGeom>
          <a:blipFill>
            <a:blip r:embed="rId10"/>
            <a:stretch>
              <a:fillRect l="0" t="0" r="0" b="0"/>
            </a:stretch>
          </a:blipFill>
        </p:spPr>
      </p:sp>
      <p:grpSp>
        <p:nvGrpSpPr>
          <p:cNvPr name="Group 11" id="11"/>
          <p:cNvGrpSpPr/>
          <p:nvPr/>
        </p:nvGrpSpPr>
        <p:grpSpPr>
          <a:xfrm rot="0">
            <a:off x="1189682" y="3056715"/>
            <a:ext cx="8608814" cy="5296403"/>
            <a:chOff x="0" y="0"/>
            <a:chExt cx="11478418" cy="7061871"/>
          </a:xfrm>
        </p:grpSpPr>
        <p:sp>
          <p:nvSpPr>
            <p:cNvPr name="TextBox 12" id="12"/>
            <p:cNvSpPr txBox="true"/>
            <p:nvPr/>
          </p:nvSpPr>
          <p:spPr>
            <a:xfrm rot="0">
              <a:off x="0" y="161925"/>
              <a:ext cx="11478418" cy="4901387"/>
            </a:xfrm>
            <a:prstGeom prst="rect">
              <a:avLst/>
            </a:prstGeom>
          </p:spPr>
          <p:txBody>
            <a:bodyPr anchor="t" rtlCol="false" tIns="0" lIns="0" bIns="0" rIns="0">
              <a:spAutoFit/>
            </a:bodyPr>
            <a:lstStyle/>
            <a:p>
              <a:pPr algn="ctr">
                <a:lnSpc>
                  <a:spcPts val="9443"/>
                </a:lnSpc>
              </a:pPr>
              <a:r>
                <a:rPr lang="en-US" sz="9349" i="true">
                  <a:solidFill>
                    <a:srgbClr val="42372A"/>
                  </a:solidFill>
                  <a:latin typeface="Asap Italics"/>
                  <a:ea typeface="Asap Italics"/>
                  <a:cs typeface="Asap Italics"/>
                  <a:sym typeface="Asap Italics"/>
                </a:rPr>
                <a:t>3. Nhà</a:t>
              </a:r>
              <a:r>
                <a:rPr lang="en-US" sz="9349" i="true">
                  <a:solidFill>
                    <a:srgbClr val="42372A"/>
                  </a:solidFill>
                  <a:latin typeface="Asap Italics"/>
                  <a:ea typeface="Asap Italics"/>
                  <a:cs typeface="Asap Italics"/>
                  <a:sym typeface="Asap Italics"/>
                </a:rPr>
                <a:t> nước trong sạch, vững mạnh</a:t>
              </a:r>
            </a:p>
          </p:txBody>
        </p:sp>
        <p:sp>
          <p:nvSpPr>
            <p:cNvPr name="TextBox 13" id="13"/>
            <p:cNvSpPr txBox="true"/>
            <p:nvPr/>
          </p:nvSpPr>
          <p:spPr>
            <a:xfrm rot="0">
              <a:off x="243168" y="6351432"/>
              <a:ext cx="10992083" cy="710439"/>
            </a:xfrm>
            <a:prstGeom prst="rect">
              <a:avLst/>
            </a:prstGeom>
          </p:spPr>
          <p:txBody>
            <a:bodyPr anchor="t" rtlCol="false" tIns="0" lIns="0" bIns="0" rIns="0">
              <a:spAutoFit/>
            </a:bodyPr>
            <a:lstStyle/>
            <a:p>
              <a:pPr algn="ctr">
                <a:lnSpc>
                  <a:spcPts val="4418"/>
                </a:lnSpc>
              </a:pPr>
            </a:p>
          </p:txBody>
        </p:sp>
        <p:grpSp>
          <p:nvGrpSpPr>
            <p:cNvPr name="Group 14" id="14"/>
            <p:cNvGrpSpPr/>
            <p:nvPr/>
          </p:nvGrpSpPr>
          <p:grpSpPr>
            <a:xfrm rot="0">
              <a:off x="6039010" y="6114184"/>
              <a:ext cx="4904335" cy="625806"/>
              <a:chOff x="0" y="0"/>
              <a:chExt cx="968757" cy="123616"/>
            </a:xfrm>
          </p:grpSpPr>
          <p:sp>
            <p:nvSpPr>
              <p:cNvPr name="Freeform 15" id="15"/>
              <p:cNvSpPr/>
              <p:nvPr/>
            </p:nvSpPr>
            <p:spPr>
              <a:xfrm flipH="false" flipV="false" rot="0">
                <a:off x="0" y="0"/>
                <a:ext cx="968758" cy="123616"/>
              </a:xfrm>
              <a:custGeom>
                <a:avLst/>
                <a:gdLst/>
                <a:ahLst/>
                <a:cxnLst/>
                <a:rect r="r" b="b" t="t" l="l"/>
                <a:pathLst>
                  <a:path h="123616" w="968758">
                    <a:moveTo>
                      <a:pt x="0" y="0"/>
                    </a:moveTo>
                    <a:lnTo>
                      <a:pt x="968758" y="0"/>
                    </a:lnTo>
                    <a:lnTo>
                      <a:pt x="968758" y="123616"/>
                    </a:lnTo>
                    <a:lnTo>
                      <a:pt x="0" y="123616"/>
                    </a:lnTo>
                    <a:close/>
                  </a:path>
                </a:pathLst>
              </a:custGeom>
              <a:solidFill>
                <a:srgbClr val="DF8D1F">
                  <a:alpha val="27843"/>
                </a:srgbClr>
              </a:solidFill>
            </p:spPr>
          </p:sp>
          <p:sp>
            <p:nvSpPr>
              <p:cNvPr name="TextBox 16" id="16"/>
              <p:cNvSpPr txBox="true"/>
              <p:nvPr/>
            </p:nvSpPr>
            <p:spPr>
              <a:xfrm>
                <a:off x="0" y="-38100"/>
                <a:ext cx="968757" cy="161716"/>
              </a:xfrm>
              <a:prstGeom prst="rect">
                <a:avLst/>
              </a:prstGeom>
            </p:spPr>
            <p:txBody>
              <a:bodyPr anchor="ctr" rtlCol="false" tIns="50800" lIns="50800" bIns="50800" rIns="50800"/>
              <a:lstStyle/>
              <a:p>
                <a:pPr algn="ctr">
                  <a:lnSpc>
                    <a:spcPts val="2100"/>
                  </a:lnSpc>
                </a:pPr>
              </a:p>
            </p:txBody>
          </p:sp>
        </p:grpSp>
      </p:grpSp>
      <p:sp>
        <p:nvSpPr>
          <p:cNvPr name="Freeform 17" id="17"/>
          <p:cNvSpPr/>
          <p:nvPr/>
        </p:nvSpPr>
        <p:spPr>
          <a:xfrm flipH="false" flipV="false" rot="2530189">
            <a:off x="-1686886" y="-469471"/>
            <a:ext cx="4413123" cy="6190301"/>
          </a:xfrm>
          <a:custGeom>
            <a:avLst/>
            <a:gdLst/>
            <a:ahLst/>
            <a:cxnLst/>
            <a:rect r="r" b="b" t="t" l="l"/>
            <a:pathLst>
              <a:path h="6190301" w="4413123">
                <a:moveTo>
                  <a:pt x="0" y="0"/>
                </a:moveTo>
                <a:lnTo>
                  <a:pt x="4413123" y="0"/>
                </a:lnTo>
                <a:lnTo>
                  <a:pt x="4413123" y="6190301"/>
                </a:lnTo>
                <a:lnTo>
                  <a:pt x="0" y="6190301"/>
                </a:lnTo>
                <a:lnTo>
                  <a:pt x="0" y="0"/>
                </a:lnTo>
                <a:close/>
              </a:path>
            </a:pathLst>
          </a:custGeom>
          <a:blipFill>
            <a:blip r:embed="rId11"/>
            <a:stretch>
              <a:fillRect l="0" t="0" r="0" b="-32943"/>
            </a:stretch>
          </a:blipFill>
        </p:spPr>
      </p:sp>
      <p:sp>
        <p:nvSpPr>
          <p:cNvPr name="Freeform 18" id="18"/>
          <p:cNvSpPr/>
          <p:nvPr/>
        </p:nvSpPr>
        <p:spPr>
          <a:xfrm flipH="false" flipV="false" rot="2397060">
            <a:off x="-1411179" y="2946574"/>
            <a:ext cx="2596293" cy="704244"/>
          </a:xfrm>
          <a:custGeom>
            <a:avLst/>
            <a:gdLst/>
            <a:ahLst/>
            <a:cxnLst/>
            <a:rect r="r" b="b" t="t" l="l"/>
            <a:pathLst>
              <a:path h="704244" w="2596293">
                <a:moveTo>
                  <a:pt x="0" y="0"/>
                </a:moveTo>
                <a:lnTo>
                  <a:pt x="2596293" y="0"/>
                </a:lnTo>
                <a:lnTo>
                  <a:pt x="2596293" y="704244"/>
                </a:lnTo>
                <a:lnTo>
                  <a:pt x="0" y="704244"/>
                </a:lnTo>
                <a:lnTo>
                  <a:pt x="0" y="0"/>
                </a:lnTo>
                <a:close/>
              </a:path>
            </a:pathLst>
          </a:custGeom>
          <a:blipFill>
            <a:blip r:embed="rId12"/>
            <a:stretch>
              <a:fillRect l="0" t="0" r="0" b="0"/>
            </a:stretch>
          </a:blipFill>
        </p:spPr>
      </p:sp>
      <p:sp>
        <p:nvSpPr>
          <p:cNvPr name="Freeform 19" id="19"/>
          <p:cNvSpPr/>
          <p:nvPr/>
        </p:nvSpPr>
        <p:spPr>
          <a:xfrm flipH="false" flipV="false" rot="0">
            <a:off x="10793240" y="1755886"/>
            <a:ext cx="6788433" cy="6775227"/>
          </a:xfrm>
          <a:custGeom>
            <a:avLst/>
            <a:gdLst/>
            <a:ahLst/>
            <a:cxnLst/>
            <a:rect r="r" b="b" t="t" l="l"/>
            <a:pathLst>
              <a:path h="6775227" w="6788433">
                <a:moveTo>
                  <a:pt x="0" y="0"/>
                </a:moveTo>
                <a:lnTo>
                  <a:pt x="6788433" y="0"/>
                </a:lnTo>
                <a:lnTo>
                  <a:pt x="6788433" y="6775228"/>
                </a:lnTo>
                <a:lnTo>
                  <a:pt x="0" y="6775228"/>
                </a:lnTo>
                <a:lnTo>
                  <a:pt x="0" y="0"/>
                </a:lnTo>
                <a:close/>
              </a:path>
            </a:pathLst>
          </a:custGeom>
          <a:blipFill>
            <a:blip r:embed="rId13"/>
            <a:stretch>
              <a:fillRect l="0" t="0" r="-111788"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380022">
            <a:off x="11676019" y="191669"/>
            <a:ext cx="7426428" cy="11146609"/>
          </a:xfrm>
          <a:custGeom>
            <a:avLst/>
            <a:gdLst/>
            <a:ahLst/>
            <a:cxnLst/>
            <a:rect r="r" b="b" t="t" l="l"/>
            <a:pathLst>
              <a:path h="11146609" w="7426428">
                <a:moveTo>
                  <a:pt x="0" y="0"/>
                </a:moveTo>
                <a:lnTo>
                  <a:pt x="7426428" y="0"/>
                </a:lnTo>
                <a:lnTo>
                  <a:pt x="7426428" y="11146609"/>
                </a:lnTo>
                <a:lnTo>
                  <a:pt x="0" y="11146609"/>
                </a:lnTo>
                <a:lnTo>
                  <a:pt x="0" y="0"/>
                </a:lnTo>
                <a:close/>
              </a:path>
            </a:pathLst>
          </a:custGeom>
          <a:blipFill>
            <a:blip r:embed="rId3"/>
            <a:stretch>
              <a:fillRect l="0" t="0" r="0" b="0"/>
            </a:stretch>
          </a:blipFill>
        </p:spPr>
      </p:sp>
      <p:sp>
        <p:nvSpPr>
          <p:cNvPr name="Freeform 4" id="4"/>
          <p:cNvSpPr/>
          <p:nvPr/>
        </p:nvSpPr>
        <p:spPr>
          <a:xfrm flipH="false" flipV="false" rot="-443402">
            <a:off x="11749264" y="-426144"/>
            <a:ext cx="5898938" cy="11594964"/>
          </a:xfrm>
          <a:custGeom>
            <a:avLst/>
            <a:gdLst/>
            <a:ahLst/>
            <a:cxnLst/>
            <a:rect r="r" b="b" t="t" l="l"/>
            <a:pathLst>
              <a:path h="11594964" w="5898938">
                <a:moveTo>
                  <a:pt x="0" y="0"/>
                </a:moveTo>
                <a:lnTo>
                  <a:pt x="5898938" y="0"/>
                </a:lnTo>
                <a:lnTo>
                  <a:pt x="5898938" y="11594964"/>
                </a:lnTo>
                <a:lnTo>
                  <a:pt x="0" y="11594964"/>
                </a:lnTo>
                <a:lnTo>
                  <a:pt x="0" y="0"/>
                </a:lnTo>
                <a:close/>
              </a:path>
            </a:pathLst>
          </a:custGeom>
          <a:blipFill>
            <a:blip r:embed="rId4"/>
            <a:stretch>
              <a:fillRect l="0" t="0" r="0" b="0"/>
            </a:stretch>
          </a:blipFill>
        </p:spPr>
      </p:sp>
      <p:sp>
        <p:nvSpPr>
          <p:cNvPr name="Freeform 5" id="5"/>
          <p:cNvSpPr/>
          <p:nvPr/>
        </p:nvSpPr>
        <p:spPr>
          <a:xfrm flipH="false" flipV="false" rot="0">
            <a:off x="15361348" y="-940623"/>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3488">
            <a:off x="9718047" y="8237959"/>
            <a:ext cx="3922647" cy="2476171"/>
          </a:xfrm>
          <a:custGeom>
            <a:avLst/>
            <a:gdLst/>
            <a:ahLst/>
            <a:cxnLst/>
            <a:rect r="r" b="b" t="t" l="l"/>
            <a:pathLst>
              <a:path h="2476171" w="3922647">
                <a:moveTo>
                  <a:pt x="0" y="0"/>
                </a:moveTo>
                <a:lnTo>
                  <a:pt x="3922647" y="0"/>
                </a:lnTo>
                <a:lnTo>
                  <a:pt x="3922647" y="2476171"/>
                </a:lnTo>
                <a:lnTo>
                  <a:pt x="0" y="2476171"/>
                </a:lnTo>
                <a:lnTo>
                  <a:pt x="0" y="0"/>
                </a:lnTo>
                <a:close/>
              </a:path>
            </a:pathLst>
          </a:custGeom>
          <a:blipFill>
            <a:blip r:embed="rId6"/>
            <a:stretch>
              <a:fillRect l="0" t="0" r="0" b="0"/>
            </a:stretch>
          </a:blipFill>
        </p:spPr>
      </p:sp>
      <p:grpSp>
        <p:nvGrpSpPr>
          <p:cNvPr name="Group 7" id="7"/>
          <p:cNvGrpSpPr>
            <a:grpSpLocks noChangeAspect="true"/>
          </p:cNvGrpSpPr>
          <p:nvPr/>
        </p:nvGrpSpPr>
        <p:grpSpPr>
          <a:xfrm rot="370554">
            <a:off x="12818222" y="1191469"/>
            <a:ext cx="5668505" cy="8167874"/>
            <a:chOff x="0" y="0"/>
            <a:chExt cx="3172968" cy="4572000"/>
          </a:xfrm>
        </p:grpSpPr>
        <p:sp>
          <p:nvSpPr>
            <p:cNvPr name="Freeform 8" id="8"/>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7"/>
              <a:stretch>
                <a:fillRect l="-129333" t="0" r="-160" b="0"/>
              </a:stretch>
            </a:blipFill>
          </p:spPr>
        </p:sp>
        <p:sp>
          <p:nvSpPr>
            <p:cNvPr name="Freeform 9" id="9"/>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8"/>
              <a:stretch>
                <a:fillRect l="-160" t="0" r="-160" b="0"/>
              </a:stretch>
            </a:blipFill>
          </p:spPr>
        </p:sp>
      </p:grpSp>
      <p:sp>
        <p:nvSpPr>
          <p:cNvPr name="Freeform 10" id="10"/>
          <p:cNvSpPr/>
          <p:nvPr/>
        </p:nvSpPr>
        <p:spPr>
          <a:xfrm flipH="false" flipV="false" rot="4000070">
            <a:off x="-3748578" y="3450616"/>
            <a:ext cx="4473523" cy="5689695"/>
          </a:xfrm>
          <a:custGeom>
            <a:avLst/>
            <a:gdLst/>
            <a:ahLst/>
            <a:cxnLst/>
            <a:rect r="r" b="b" t="t" l="l"/>
            <a:pathLst>
              <a:path h="5689695" w="4473523">
                <a:moveTo>
                  <a:pt x="0" y="0"/>
                </a:moveTo>
                <a:lnTo>
                  <a:pt x="4473523" y="0"/>
                </a:lnTo>
                <a:lnTo>
                  <a:pt x="4473523" y="5689695"/>
                </a:lnTo>
                <a:lnTo>
                  <a:pt x="0" y="5689695"/>
                </a:lnTo>
                <a:lnTo>
                  <a:pt x="0" y="0"/>
                </a:lnTo>
                <a:close/>
              </a:path>
            </a:pathLst>
          </a:custGeom>
          <a:blipFill>
            <a:blip r:embed="rId9"/>
            <a:stretch>
              <a:fillRect l="0" t="0" r="0" b="0"/>
            </a:stretch>
          </a:blipFill>
        </p:spPr>
      </p:sp>
      <p:sp>
        <p:nvSpPr>
          <p:cNvPr name="Freeform 11" id="11"/>
          <p:cNvSpPr/>
          <p:nvPr/>
        </p:nvSpPr>
        <p:spPr>
          <a:xfrm flipH="false" flipV="false" rot="2913921">
            <a:off x="-3519885" y="-3727122"/>
            <a:ext cx="6179309" cy="9274760"/>
          </a:xfrm>
          <a:custGeom>
            <a:avLst/>
            <a:gdLst/>
            <a:ahLst/>
            <a:cxnLst/>
            <a:rect r="r" b="b" t="t" l="l"/>
            <a:pathLst>
              <a:path h="9274760" w="6179309">
                <a:moveTo>
                  <a:pt x="0" y="0"/>
                </a:moveTo>
                <a:lnTo>
                  <a:pt x="6179309" y="0"/>
                </a:lnTo>
                <a:lnTo>
                  <a:pt x="6179309" y="9274760"/>
                </a:lnTo>
                <a:lnTo>
                  <a:pt x="0" y="9274760"/>
                </a:lnTo>
                <a:lnTo>
                  <a:pt x="0" y="0"/>
                </a:lnTo>
                <a:close/>
              </a:path>
            </a:pathLst>
          </a:custGeom>
          <a:blipFill>
            <a:blip r:embed="rId10"/>
            <a:stretch>
              <a:fillRect l="0" t="0" r="0" b="0"/>
            </a:stretch>
          </a:blipFill>
        </p:spPr>
      </p:sp>
      <p:sp>
        <p:nvSpPr>
          <p:cNvPr name="Freeform 12" id="12"/>
          <p:cNvSpPr/>
          <p:nvPr/>
        </p:nvSpPr>
        <p:spPr>
          <a:xfrm flipH="false" flipV="false" rot="-1336845">
            <a:off x="11341289" y="681162"/>
            <a:ext cx="3958401" cy="1251844"/>
          </a:xfrm>
          <a:custGeom>
            <a:avLst/>
            <a:gdLst/>
            <a:ahLst/>
            <a:cxnLst/>
            <a:rect r="r" b="b" t="t" l="l"/>
            <a:pathLst>
              <a:path h="1251844" w="3958401">
                <a:moveTo>
                  <a:pt x="0" y="0"/>
                </a:moveTo>
                <a:lnTo>
                  <a:pt x="3958401" y="0"/>
                </a:lnTo>
                <a:lnTo>
                  <a:pt x="3958401" y="1251844"/>
                </a:lnTo>
                <a:lnTo>
                  <a:pt x="0" y="1251844"/>
                </a:lnTo>
                <a:lnTo>
                  <a:pt x="0" y="0"/>
                </a:lnTo>
                <a:close/>
              </a:path>
            </a:pathLst>
          </a:custGeom>
          <a:blipFill>
            <a:blip r:embed="rId11"/>
            <a:stretch>
              <a:fillRect l="0" t="0" r="0" b="0"/>
            </a:stretch>
          </a:blipFill>
        </p:spPr>
      </p:sp>
      <p:sp>
        <p:nvSpPr>
          <p:cNvPr name="Freeform 13" id="13"/>
          <p:cNvSpPr/>
          <p:nvPr/>
        </p:nvSpPr>
        <p:spPr>
          <a:xfrm flipH="false" flipV="false" rot="7807612">
            <a:off x="2029867" y="-875859"/>
            <a:ext cx="3541971" cy="2821747"/>
          </a:xfrm>
          <a:custGeom>
            <a:avLst/>
            <a:gdLst/>
            <a:ahLst/>
            <a:cxnLst/>
            <a:rect r="r" b="b" t="t" l="l"/>
            <a:pathLst>
              <a:path h="2821747" w="3541971">
                <a:moveTo>
                  <a:pt x="0" y="0"/>
                </a:moveTo>
                <a:lnTo>
                  <a:pt x="3541972" y="0"/>
                </a:lnTo>
                <a:lnTo>
                  <a:pt x="3541972" y="2821747"/>
                </a:lnTo>
                <a:lnTo>
                  <a:pt x="0" y="2821747"/>
                </a:lnTo>
                <a:lnTo>
                  <a:pt x="0" y="0"/>
                </a:lnTo>
                <a:close/>
              </a:path>
            </a:pathLst>
          </a:custGeom>
          <a:blipFill>
            <a:blip r:embed="rId12"/>
            <a:stretch>
              <a:fillRect l="-126473" t="-38577" r="-391" b="-401270"/>
            </a:stretch>
          </a:blipFill>
        </p:spPr>
      </p:sp>
      <p:sp>
        <p:nvSpPr>
          <p:cNvPr name="TextBox 14" id="14"/>
          <p:cNvSpPr txBox="true"/>
          <p:nvPr/>
        </p:nvSpPr>
        <p:spPr>
          <a:xfrm rot="0">
            <a:off x="465949" y="2394411"/>
            <a:ext cx="10785797" cy="4714877"/>
          </a:xfrm>
          <a:prstGeom prst="rect">
            <a:avLst/>
          </a:prstGeom>
        </p:spPr>
        <p:txBody>
          <a:bodyPr anchor="t" rtlCol="false" tIns="0" lIns="0" bIns="0" rIns="0">
            <a:spAutoFit/>
          </a:bodyPr>
          <a:lstStyle/>
          <a:p>
            <a:pPr algn="ctr">
              <a:lnSpc>
                <a:spcPts val="6299"/>
              </a:lnSpc>
              <a:spcBef>
                <a:spcPct val="0"/>
              </a:spcBef>
            </a:pPr>
            <a:r>
              <a:rPr lang="en-US" b="true" sz="4499">
                <a:solidFill>
                  <a:srgbClr val="42372A"/>
                </a:solidFill>
                <a:latin typeface="Maven Pro Bold"/>
                <a:ea typeface="Maven Pro Bold"/>
                <a:cs typeface="Maven Pro Bold"/>
                <a:sym typeface="Maven Pro Bold"/>
              </a:rPr>
              <a:t>Kiểm soát quyền lực nhà nước:</a:t>
            </a:r>
            <a:r>
              <a:rPr lang="en-US" sz="4499">
                <a:solidFill>
                  <a:srgbClr val="42372A"/>
                </a:solidFill>
                <a:latin typeface="Maven Pro"/>
                <a:ea typeface="Maven Pro"/>
                <a:cs typeface="Maven Pro"/>
                <a:sym typeface="Maven Pro"/>
              </a:rPr>
              <a:t> Là tất yếu vì quyền lực do nhân dân ủy thác có thể bị cơ quan hoặc cán bộ lạm dụng</a:t>
            </a:r>
            <a:r>
              <a:rPr lang="en-US" sz="4499">
                <a:solidFill>
                  <a:srgbClr val="42372A"/>
                </a:solidFill>
                <a:latin typeface="Maven Pro"/>
                <a:ea typeface="Maven Pro"/>
                <a:cs typeface="Maven Pro"/>
                <a:sym typeface="Maven Pro"/>
              </a:rPr>
              <a:t>. Việc kiểm soát dựa trên vai trò của Đảng Cộng sản Việt Nam và quyền kiểm soát tối cao của nhân dân.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0" t="0" r="-36444" b="0"/>
            </a:stretch>
          </a:blipFill>
        </p:spPr>
      </p:sp>
      <p:sp>
        <p:nvSpPr>
          <p:cNvPr name="Freeform 3" id="3"/>
          <p:cNvSpPr/>
          <p:nvPr/>
        </p:nvSpPr>
        <p:spPr>
          <a:xfrm flipH="false" flipV="false" rot="0">
            <a:off x="814545" y="370211"/>
            <a:ext cx="8457642" cy="8229600"/>
          </a:xfrm>
          <a:custGeom>
            <a:avLst/>
            <a:gdLst/>
            <a:ahLst/>
            <a:cxnLst/>
            <a:rect r="r" b="b" t="t" l="l"/>
            <a:pathLst>
              <a:path h="8229600" w="8457642">
                <a:moveTo>
                  <a:pt x="0" y="0"/>
                </a:moveTo>
                <a:lnTo>
                  <a:pt x="8457642" y="0"/>
                </a:lnTo>
                <a:lnTo>
                  <a:pt x="8457642" y="8229600"/>
                </a:lnTo>
                <a:lnTo>
                  <a:pt x="0" y="8229600"/>
                </a:lnTo>
                <a:lnTo>
                  <a:pt x="0" y="0"/>
                </a:lnTo>
                <a:close/>
              </a:path>
            </a:pathLst>
          </a:custGeom>
          <a:blipFill>
            <a:blip r:embed="rId3"/>
            <a:stretch>
              <a:fillRect l="0" t="-1385" r="0" b="-1385"/>
            </a:stretch>
          </a:blipFill>
        </p:spPr>
      </p:sp>
      <p:sp>
        <p:nvSpPr>
          <p:cNvPr name="Freeform 4" id="4"/>
          <p:cNvSpPr/>
          <p:nvPr/>
        </p:nvSpPr>
        <p:spPr>
          <a:xfrm flipH="false" flipV="false" rot="0">
            <a:off x="9938937" y="2772259"/>
            <a:ext cx="7619577" cy="6879197"/>
          </a:xfrm>
          <a:custGeom>
            <a:avLst/>
            <a:gdLst/>
            <a:ahLst/>
            <a:cxnLst/>
            <a:rect r="r" b="b" t="t" l="l"/>
            <a:pathLst>
              <a:path h="6879197" w="7619577">
                <a:moveTo>
                  <a:pt x="0" y="0"/>
                </a:moveTo>
                <a:lnTo>
                  <a:pt x="7619578" y="0"/>
                </a:lnTo>
                <a:lnTo>
                  <a:pt x="7619578" y="6879197"/>
                </a:lnTo>
                <a:lnTo>
                  <a:pt x="0" y="6879197"/>
                </a:lnTo>
                <a:lnTo>
                  <a:pt x="0" y="0"/>
                </a:lnTo>
                <a:close/>
              </a:path>
            </a:pathLst>
          </a:custGeom>
          <a:blipFill>
            <a:blip r:embed="rId4"/>
            <a:stretch>
              <a:fillRect l="0" t="-34427" r="-5167" b="-40301"/>
            </a:stretch>
          </a:blipFill>
        </p:spPr>
      </p:sp>
      <p:grpSp>
        <p:nvGrpSpPr>
          <p:cNvPr name="Group 5" id="5"/>
          <p:cNvGrpSpPr>
            <a:grpSpLocks noChangeAspect="true"/>
          </p:cNvGrpSpPr>
          <p:nvPr/>
        </p:nvGrpSpPr>
        <p:grpSpPr>
          <a:xfrm rot="0">
            <a:off x="0" y="5636449"/>
            <a:ext cx="5636449" cy="5636449"/>
            <a:chOff x="0" y="0"/>
            <a:chExt cx="4572000" cy="4572000"/>
          </a:xfrm>
        </p:grpSpPr>
        <p:sp>
          <p:nvSpPr>
            <p:cNvPr name="Freeform 6" id="6"/>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5"/>
              <a:stretch>
                <a:fillRect l="0" t="0" r="0" b="0"/>
              </a:stretch>
            </a:blipFill>
          </p:spPr>
        </p:sp>
        <p:sp>
          <p:nvSpPr>
            <p:cNvPr name="Freeform 7" id="7"/>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6"/>
              <a:stretch>
                <a:fillRect l="0" t="0" r="0" b="0"/>
              </a:stretch>
            </a:blipFill>
          </p:spPr>
        </p:sp>
      </p:grpSp>
      <p:sp>
        <p:nvSpPr>
          <p:cNvPr name="Freeform 8" id="8"/>
          <p:cNvSpPr/>
          <p:nvPr/>
        </p:nvSpPr>
        <p:spPr>
          <a:xfrm flipH="false" flipV="false" rot="-965328">
            <a:off x="-482737" y="2385589"/>
            <a:ext cx="3844774" cy="3406207"/>
          </a:xfrm>
          <a:custGeom>
            <a:avLst/>
            <a:gdLst/>
            <a:ahLst/>
            <a:cxnLst/>
            <a:rect r="r" b="b" t="t" l="l"/>
            <a:pathLst>
              <a:path h="3406207" w="3844774">
                <a:moveTo>
                  <a:pt x="0" y="0"/>
                </a:moveTo>
                <a:lnTo>
                  <a:pt x="3844774" y="0"/>
                </a:lnTo>
                <a:lnTo>
                  <a:pt x="3844774" y="3406207"/>
                </a:lnTo>
                <a:lnTo>
                  <a:pt x="0" y="3406207"/>
                </a:lnTo>
                <a:lnTo>
                  <a:pt x="0" y="0"/>
                </a:lnTo>
                <a:close/>
              </a:path>
            </a:pathLst>
          </a:custGeom>
          <a:blipFill>
            <a:blip r:embed="rId7"/>
            <a:stretch>
              <a:fillRect l="-71759" t="-68160" r="-1716" b="-19229"/>
            </a:stretch>
          </a:blipFill>
        </p:spPr>
      </p:sp>
      <p:sp>
        <p:nvSpPr>
          <p:cNvPr name="Freeform 9" id="9"/>
          <p:cNvSpPr/>
          <p:nvPr/>
        </p:nvSpPr>
        <p:spPr>
          <a:xfrm flipH="false" flipV="false" rot="1555627">
            <a:off x="12553987" y="6229038"/>
            <a:ext cx="1992825" cy="3638064"/>
          </a:xfrm>
          <a:custGeom>
            <a:avLst/>
            <a:gdLst/>
            <a:ahLst/>
            <a:cxnLst/>
            <a:rect r="r" b="b" t="t" l="l"/>
            <a:pathLst>
              <a:path h="3638064" w="1992825">
                <a:moveTo>
                  <a:pt x="0" y="0"/>
                </a:moveTo>
                <a:lnTo>
                  <a:pt x="1992825" y="0"/>
                </a:lnTo>
                <a:lnTo>
                  <a:pt x="1992825" y="3638064"/>
                </a:lnTo>
                <a:lnTo>
                  <a:pt x="0" y="3638064"/>
                </a:lnTo>
                <a:lnTo>
                  <a:pt x="0" y="0"/>
                </a:lnTo>
                <a:close/>
              </a:path>
            </a:pathLst>
          </a:custGeom>
          <a:blipFill>
            <a:blip r:embed="rId8"/>
            <a:stretch>
              <a:fillRect l="0" t="0" r="0" b="0"/>
            </a:stretch>
          </a:blipFill>
        </p:spPr>
      </p:sp>
      <p:sp>
        <p:nvSpPr>
          <p:cNvPr name="Freeform 10" id="10"/>
          <p:cNvSpPr/>
          <p:nvPr/>
        </p:nvSpPr>
        <p:spPr>
          <a:xfrm flipH="false" flipV="false" rot="-75504">
            <a:off x="15941215" y="2219957"/>
            <a:ext cx="2636171" cy="2590038"/>
          </a:xfrm>
          <a:custGeom>
            <a:avLst/>
            <a:gdLst/>
            <a:ahLst/>
            <a:cxnLst/>
            <a:rect r="r" b="b" t="t" l="l"/>
            <a:pathLst>
              <a:path h="2590038" w="2636171">
                <a:moveTo>
                  <a:pt x="0" y="0"/>
                </a:moveTo>
                <a:lnTo>
                  <a:pt x="2636170" y="0"/>
                </a:lnTo>
                <a:lnTo>
                  <a:pt x="2636170" y="2590037"/>
                </a:lnTo>
                <a:lnTo>
                  <a:pt x="0" y="2590037"/>
                </a:lnTo>
                <a:lnTo>
                  <a:pt x="0" y="0"/>
                </a:lnTo>
                <a:close/>
              </a:path>
            </a:pathLst>
          </a:custGeom>
          <a:blipFill>
            <a:blip r:embed="rId9"/>
            <a:stretch>
              <a:fillRect l="0" t="0" r="0" b="0"/>
            </a:stretch>
          </a:blipFill>
        </p:spPr>
      </p:sp>
      <p:sp>
        <p:nvSpPr>
          <p:cNvPr name="Freeform 11" id="11"/>
          <p:cNvSpPr/>
          <p:nvPr/>
        </p:nvSpPr>
        <p:spPr>
          <a:xfrm flipH="false" flipV="false" rot="-5400000">
            <a:off x="5167063" y="7203861"/>
            <a:ext cx="2596293" cy="704244"/>
          </a:xfrm>
          <a:custGeom>
            <a:avLst/>
            <a:gdLst/>
            <a:ahLst/>
            <a:cxnLst/>
            <a:rect r="r" b="b" t="t" l="l"/>
            <a:pathLst>
              <a:path h="704244" w="2596293">
                <a:moveTo>
                  <a:pt x="0" y="0"/>
                </a:moveTo>
                <a:lnTo>
                  <a:pt x="2596293" y="0"/>
                </a:lnTo>
                <a:lnTo>
                  <a:pt x="2596293" y="704244"/>
                </a:lnTo>
                <a:lnTo>
                  <a:pt x="0" y="704244"/>
                </a:lnTo>
                <a:lnTo>
                  <a:pt x="0" y="0"/>
                </a:lnTo>
                <a:close/>
              </a:path>
            </a:pathLst>
          </a:custGeom>
          <a:blipFill>
            <a:blip r:embed="rId10"/>
            <a:stretch>
              <a:fillRect l="0" t="0" r="0" b="0"/>
            </a:stretch>
          </a:blipFill>
        </p:spPr>
      </p:sp>
      <p:grpSp>
        <p:nvGrpSpPr>
          <p:cNvPr name="Group 12" id="12"/>
          <p:cNvGrpSpPr/>
          <p:nvPr/>
        </p:nvGrpSpPr>
        <p:grpSpPr>
          <a:xfrm rot="0">
            <a:off x="1028700" y="1028700"/>
            <a:ext cx="9718985" cy="1032967"/>
            <a:chOff x="0" y="0"/>
            <a:chExt cx="14407825" cy="1531313"/>
          </a:xfrm>
        </p:grpSpPr>
        <p:sp>
          <p:nvSpPr>
            <p:cNvPr name="Freeform 13" id="13"/>
            <p:cNvSpPr/>
            <p:nvPr/>
          </p:nvSpPr>
          <p:spPr>
            <a:xfrm flipH="false" flipV="false" rot="0">
              <a:off x="0" y="0"/>
              <a:ext cx="14407826" cy="1531313"/>
            </a:xfrm>
            <a:custGeom>
              <a:avLst/>
              <a:gdLst/>
              <a:ahLst/>
              <a:cxnLst/>
              <a:rect r="r" b="b" t="t" l="l"/>
              <a:pathLst>
                <a:path h="1531313" w="14407826">
                  <a:moveTo>
                    <a:pt x="23897" y="0"/>
                  </a:moveTo>
                  <a:lnTo>
                    <a:pt x="14383928" y="0"/>
                  </a:lnTo>
                  <a:cubicBezTo>
                    <a:pt x="14397127" y="0"/>
                    <a:pt x="14407826" y="10699"/>
                    <a:pt x="14407826" y="23897"/>
                  </a:cubicBezTo>
                  <a:lnTo>
                    <a:pt x="14407826" y="1507416"/>
                  </a:lnTo>
                  <a:cubicBezTo>
                    <a:pt x="14407826" y="1513754"/>
                    <a:pt x="14405308" y="1519832"/>
                    <a:pt x="14400826" y="1524314"/>
                  </a:cubicBezTo>
                  <a:cubicBezTo>
                    <a:pt x="14396345" y="1528796"/>
                    <a:pt x="14390267" y="1531313"/>
                    <a:pt x="14383928" y="1531313"/>
                  </a:cubicBezTo>
                  <a:lnTo>
                    <a:pt x="23897" y="1531313"/>
                  </a:lnTo>
                  <a:cubicBezTo>
                    <a:pt x="17559" y="1531313"/>
                    <a:pt x="11481" y="1528796"/>
                    <a:pt x="6999" y="1524314"/>
                  </a:cubicBezTo>
                  <a:cubicBezTo>
                    <a:pt x="2518" y="1519832"/>
                    <a:pt x="0" y="1513754"/>
                    <a:pt x="0" y="1507416"/>
                  </a:cubicBezTo>
                  <a:lnTo>
                    <a:pt x="0" y="23897"/>
                  </a:lnTo>
                  <a:cubicBezTo>
                    <a:pt x="0" y="17559"/>
                    <a:pt x="2518" y="11481"/>
                    <a:pt x="6999" y="6999"/>
                  </a:cubicBezTo>
                  <a:cubicBezTo>
                    <a:pt x="11481" y="2518"/>
                    <a:pt x="17559" y="0"/>
                    <a:pt x="23897" y="0"/>
                  </a:cubicBezTo>
                  <a:close/>
                </a:path>
              </a:pathLst>
            </a:custGeom>
            <a:solidFill>
              <a:srgbClr val="C8C1A8"/>
            </a:solidFill>
            <a:ln cap="rnd">
              <a:noFill/>
              <a:prstDash val="sysDot"/>
              <a:round/>
            </a:ln>
          </p:spPr>
        </p:sp>
        <p:sp>
          <p:nvSpPr>
            <p:cNvPr name="TextBox 14" id="14"/>
            <p:cNvSpPr txBox="true"/>
            <p:nvPr/>
          </p:nvSpPr>
          <p:spPr>
            <a:xfrm>
              <a:off x="0" y="-66675"/>
              <a:ext cx="14407825" cy="1597988"/>
            </a:xfrm>
            <a:prstGeom prst="rect">
              <a:avLst/>
            </a:prstGeom>
          </p:spPr>
          <p:txBody>
            <a:bodyPr anchor="ctr" rtlCol="false" tIns="254000" lIns="254000" bIns="254000" rIns="254000"/>
            <a:lstStyle/>
            <a:p>
              <a:pPr algn="ctr">
                <a:lnSpc>
                  <a:spcPts val="4059"/>
                </a:lnSpc>
              </a:pPr>
              <a:r>
                <a:rPr lang="en-US" sz="2899">
                  <a:solidFill>
                    <a:srgbClr val="000000"/>
                  </a:solidFill>
                  <a:latin typeface="Maven Pro"/>
                  <a:ea typeface="Maven Pro"/>
                  <a:cs typeface="Maven Pro"/>
                  <a:sym typeface="Maven Pro"/>
                </a:rPr>
                <a:t>I. Tư tưởng Hồ Chí Minh về Đảng Cộng sản Việt Nam</a:t>
              </a:r>
            </a:p>
          </p:txBody>
        </p:sp>
      </p:grpSp>
      <p:grpSp>
        <p:nvGrpSpPr>
          <p:cNvPr name="Group 15" id="15"/>
          <p:cNvGrpSpPr>
            <a:grpSpLocks noChangeAspect="true"/>
          </p:cNvGrpSpPr>
          <p:nvPr/>
        </p:nvGrpSpPr>
        <p:grpSpPr>
          <a:xfrm rot="0">
            <a:off x="12651551" y="0"/>
            <a:ext cx="5636449" cy="5636449"/>
            <a:chOff x="0" y="0"/>
            <a:chExt cx="4572000" cy="4572000"/>
          </a:xfrm>
        </p:grpSpPr>
        <p:sp>
          <p:nvSpPr>
            <p:cNvPr name="Freeform 16" id="16"/>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11"/>
              <a:stretch>
                <a:fillRect l="0" t="0" r="-54046" b="0"/>
              </a:stretch>
            </a:blipFill>
          </p:spPr>
        </p:sp>
        <p:sp>
          <p:nvSpPr>
            <p:cNvPr name="Freeform 17" id="17"/>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6"/>
              <a:stretch>
                <a:fillRect l="0" t="0" r="0" b="0"/>
              </a:stretch>
            </a:blipFill>
          </p:spPr>
        </p:sp>
      </p:grpSp>
      <p:grpSp>
        <p:nvGrpSpPr>
          <p:cNvPr name="Group 18" id="18"/>
          <p:cNvGrpSpPr/>
          <p:nvPr/>
        </p:nvGrpSpPr>
        <p:grpSpPr>
          <a:xfrm rot="0">
            <a:off x="3030199" y="3620222"/>
            <a:ext cx="12227602" cy="3046557"/>
            <a:chOff x="0" y="0"/>
            <a:chExt cx="18126702" cy="4516341"/>
          </a:xfrm>
        </p:grpSpPr>
        <p:sp>
          <p:nvSpPr>
            <p:cNvPr name="Freeform 19" id="19"/>
            <p:cNvSpPr/>
            <p:nvPr/>
          </p:nvSpPr>
          <p:spPr>
            <a:xfrm flipH="false" flipV="false" rot="0">
              <a:off x="0" y="0"/>
              <a:ext cx="18126701" cy="4516341"/>
            </a:xfrm>
            <a:custGeom>
              <a:avLst/>
              <a:gdLst/>
              <a:ahLst/>
              <a:cxnLst/>
              <a:rect r="r" b="b" t="t" l="l"/>
              <a:pathLst>
                <a:path h="4516341" w="18126701">
                  <a:moveTo>
                    <a:pt x="18995" y="0"/>
                  </a:moveTo>
                  <a:lnTo>
                    <a:pt x="18107707" y="0"/>
                  </a:lnTo>
                  <a:cubicBezTo>
                    <a:pt x="18112744" y="0"/>
                    <a:pt x="18117576" y="2001"/>
                    <a:pt x="18121137" y="5563"/>
                  </a:cubicBezTo>
                  <a:cubicBezTo>
                    <a:pt x="18124700" y="9126"/>
                    <a:pt x="18126701" y="13957"/>
                    <a:pt x="18126701" y="18995"/>
                  </a:cubicBezTo>
                  <a:lnTo>
                    <a:pt x="18126701" y="4497347"/>
                  </a:lnTo>
                  <a:cubicBezTo>
                    <a:pt x="18126701" y="4502384"/>
                    <a:pt x="18124700" y="4507216"/>
                    <a:pt x="18121137" y="4510778"/>
                  </a:cubicBezTo>
                  <a:cubicBezTo>
                    <a:pt x="18117576" y="4514340"/>
                    <a:pt x="18112744" y="4516341"/>
                    <a:pt x="18107707" y="4516341"/>
                  </a:cubicBezTo>
                  <a:lnTo>
                    <a:pt x="18995" y="4516341"/>
                  </a:lnTo>
                  <a:cubicBezTo>
                    <a:pt x="13957" y="4516341"/>
                    <a:pt x="9126" y="4514340"/>
                    <a:pt x="5563" y="4510778"/>
                  </a:cubicBezTo>
                  <a:cubicBezTo>
                    <a:pt x="2001" y="4507216"/>
                    <a:pt x="0" y="4502384"/>
                    <a:pt x="0" y="4497347"/>
                  </a:cubicBezTo>
                  <a:lnTo>
                    <a:pt x="0" y="18995"/>
                  </a:lnTo>
                  <a:cubicBezTo>
                    <a:pt x="0" y="13957"/>
                    <a:pt x="2001" y="9126"/>
                    <a:pt x="5563" y="5563"/>
                  </a:cubicBezTo>
                  <a:cubicBezTo>
                    <a:pt x="9126" y="2001"/>
                    <a:pt x="13957" y="0"/>
                    <a:pt x="18995" y="0"/>
                  </a:cubicBezTo>
                  <a:close/>
                </a:path>
              </a:pathLst>
            </a:custGeom>
            <a:solidFill>
              <a:srgbClr val="C5BCA3"/>
            </a:solidFill>
            <a:ln cap="rnd">
              <a:noFill/>
              <a:prstDash val="sysDot"/>
              <a:round/>
            </a:ln>
          </p:spPr>
        </p:sp>
        <p:sp>
          <p:nvSpPr>
            <p:cNvPr name="TextBox 20" id="20"/>
            <p:cNvSpPr txBox="true"/>
            <p:nvPr/>
          </p:nvSpPr>
          <p:spPr>
            <a:xfrm>
              <a:off x="0" y="-66675"/>
              <a:ext cx="18126702" cy="4583016"/>
            </a:xfrm>
            <a:prstGeom prst="rect">
              <a:avLst/>
            </a:prstGeom>
          </p:spPr>
          <p:txBody>
            <a:bodyPr anchor="ctr" rtlCol="false" tIns="254000" lIns="254000" bIns="254000" rIns="254000"/>
            <a:lstStyle/>
            <a:p>
              <a:pPr algn="l">
                <a:lnSpc>
                  <a:spcPts val="4059"/>
                </a:lnSpc>
              </a:pPr>
              <a:r>
                <a:rPr lang="en-US" sz="2899">
                  <a:solidFill>
                    <a:srgbClr val="000000"/>
                  </a:solidFill>
                  <a:latin typeface="Maven Pro"/>
                  <a:ea typeface="Maven Pro"/>
                  <a:cs typeface="Maven Pro"/>
                  <a:sym typeface="Maven Pro"/>
                </a:rPr>
                <a:t>Nội dung tư tưởng Hồ Chí Minh về Đảng Cộng sản Việt Nam tập trung vào tính tất yếu ra đời của Đảng, vai trò lãnh đạo của Đảng đối với cách mạng Việt Nam, và yêu cầu xây dựng Đảng trong sạch, vững mạnh cả về chính trị, tư tưởng, tổ chức và đạo đức.</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433488">
            <a:off x="9718047" y="8237959"/>
            <a:ext cx="3922647" cy="2476171"/>
          </a:xfrm>
          <a:custGeom>
            <a:avLst/>
            <a:gdLst/>
            <a:ahLst/>
            <a:cxnLst/>
            <a:rect r="r" b="b" t="t" l="l"/>
            <a:pathLst>
              <a:path h="2476171" w="3922647">
                <a:moveTo>
                  <a:pt x="0" y="0"/>
                </a:moveTo>
                <a:lnTo>
                  <a:pt x="3922647" y="0"/>
                </a:lnTo>
                <a:lnTo>
                  <a:pt x="3922647" y="2476171"/>
                </a:lnTo>
                <a:lnTo>
                  <a:pt x="0" y="2476171"/>
                </a:lnTo>
                <a:lnTo>
                  <a:pt x="0" y="0"/>
                </a:lnTo>
                <a:close/>
              </a:path>
            </a:pathLst>
          </a:custGeom>
          <a:blipFill>
            <a:blip r:embed="rId3"/>
            <a:stretch>
              <a:fillRect l="0" t="0" r="0" b="0"/>
            </a:stretch>
          </a:blipFill>
        </p:spPr>
      </p:sp>
      <p:grpSp>
        <p:nvGrpSpPr>
          <p:cNvPr name="Group 4" id="4"/>
          <p:cNvGrpSpPr>
            <a:grpSpLocks noChangeAspect="true"/>
          </p:cNvGrpSpPr>
          <p:nvPr/>
        </p:nvGrpSpPr>
        <p:grpSpPr>
          <a:xfrm rot="370554">
            <a:off x="11567011" y="142662"/>
            <a:ext cx="6941162" cy="10001675"/>
            <a:chOff x="0" y="0"/>
            <a:chExt cx="3172968" cy="4572000"/>
          </a:xfrm>
        </p:grpSpPr>
        <p:sp>
          <p:nvSpPr>
            <p:cNvPr name="Freeform 5" id="5"/>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4"/>
              <a:stretch>
                <a:fillRect l="-58495" t="0" r="-58495" b="0"/>
              </a:stretch>
            </a:blipFill>
          </p:spPr>
        </p:sp>
        <p:sp>
          <p:nvSpPr>
            <p:cNvPr name="Freeform 6" id="6"/>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5"/>
              <a:stretch>
                <a:fillRect l="-160" t="0" r="-160" b="0"/>
              </a:stretch>
            </a:blipFill>
          </p:spPr>
        </p:sp>
      </p:grpSp>
      <p:sp>
        <p:nvSpPr>
          <p:cNvPr name="Freeform 7" id="7"/>
          <p:cNvSpPr/>
          <p:nvPr/>
        </p:nvSpPr>
        <p:spPr>
          <a:xfrm flipH="false" flipV="false" rot="4000070">
            <a:off x="-3748578" y="3450616"/>
            <a:ext cx="4473523" cy="5689695"/>
          </a:xfrm>
          <a:custGeom>
            <a:avLst/>
            <a:gdLst/>
            <a:ahLst/>
            <a:cxnLst/>
            <a:rect r="r" b="b" t="t" l="l"/>
            <a:pathLst>
              <a:path h="5689695" w="4473523">
                <a:moveTo>
                  <a:pt x="0" y="0"/>
                </a:moveTo>
                <a:lnTo>
                  <a:pt x="4473523" y="0"/>
                </a:lnTo>
                <a:lnTo>
                  <a:pt x="4473523" y="5689695"/>
                </a:lnTo>
                <a:lnTo>
                  <a:pt x="0" y="5689695"/>
                </a:lnTo>
                <a:lnTo>
                  <a:pt x="0" y="0"/>
                </a:lnTo>
                <a:close/>
              </a:path>
            </a:pathLst>
          </a:custGeom>
          <a:blipFill>
            <a:blip r:embed="rId6"/>
            <a:stretch>
              <a:fillRect l="0" t="0" r="0" b="0"/>
            </a:stretch>
          </a:blipFill>
        </p:spPr>
      </p:sp>
      <p:sp>
        <p:nvSpPr>
          <p:cNvPr name="Freeform 8" id="8"/>
          <p:cNvSpPr/>
          <p:nvPr/>
        </p:nvSpPr>
        <p:spPr>
          <a:xfrm flipH="false" flipV="false" rot="2913921">
            <a:off x="-3519885" y="-3727122"/>
            <a:ext cx="6179309" cy="9274760"/>
          </a:xfrm>
          <a:custGeom>
            <a:avLst/>
            <a:gdLst/>
            <a:ahLst/>
            <a:cxnLst/>
            <a:rect r="r" b="b" t="t" l="l"/>
            <a:pathLst>
              <a:path h="9274760" w="6179309">
                <a:moveTo>
                  <a:pt x="0" y="0"/>
                </a:moveTo>
                <a:lnTo>
                  <a:pt x="6179309" y="0"/>
                </a:lnTo>
                <a:lnTo>
                  <a:pt x="6179309" y="9274760"/>
                </a:lnTo>
                <a:lnTo>
                  <a:pt x="0" y="9274760"/>
                </a:lnTo>
                <a:lnTo>
                  <a:pt x="0" y="0"/>
                </a:lnTo>
                <a:close/>
              </a:path>
            </a:pathLst>
          </a:custGeom>
          <a:blipFill>
            <a:blip r:embed="rId7"/>
            <a:stretch>
              <a:fillRect l="0" t="0" r="0" b="0"/>
            </a:stretch>
          </a:blipFill>
        </p:spPr>
      </p:sp>
      <p:sp>
        <p:nvSpPr>
          <p:cNvPr name="Freeform 9" id="9"/>
          <p:cNvSpPr/>
          <p:nvPr/>
        </p:nvSpPr>
        <p:spPr>
          <a:xfrm flipH="false" flipV="false" rot="-1336845">
            <a:off x="-1351096" y="-90907"/>
            <a:ext cx="3958401" cy="1251844"/>
          </a:xfrm>
          <a:custGeom>
            <a:avLst/>
            <a:gdLst/>
            <a:ahLst/>
            <a:cxnLst/>
            <a:rect r="r" b="b" t="t" l="l"/>
            <a:pathLst>
              <a:path h="1251844" w="3958401">
                <a:moveTo>
                  <a:pt x="0" y="0"/>
                </a:moveTo>
                <a:lnTo>
                  <a:pt x="3958401" y="0"/>
                </a:lnTo>
                <a:lnTo>
                  <a:pt x="3958401" y="1251844"/>
                </a:lnTo>
                <a:lnTo>
                  <a:pt x="0" y="1251844"/>
                </a:lnTo>
                <a:lnTo>
                  <a:pt x="0" y="0"/>
                </a:lnTo>
                <a:close/>
              </a:path>
            </a:pathLst>
          </a:custGeom>
          <a:blipFill>
            <a:blip r:embed="rId8"/>
            <a:stretch>
              <a:fillRect l="0" t="0" r="0" b="0"/>
            </a:stretch>
          </a:blipFill>
        </p:spPr>
      </p:sp>
      <p:sp>
        <p:nvSpPr>
          <p:cNvPr name="Freeform 10" id="10"/>
          <p:cNvSpPr/>
          <p:nvPr/>
        </p:nvSpPr>
        <p:spPr>
          <a:xfrm flipH="false" flipV="false" rot="7807612">
            <a:off x="2029867" y="-875859"/>
            <a:ext cx="3541971" cy="2821747"/>
          </a:xfrm>
          <a:custGeom>
            <a:avLst/>
            <a:gdLst/>
            <a:ahLst/>
            <a:cxnLst/>
            <a:rect r="r" b="b" t="t" l="l"/>
            <a:pathLst>
              <a:path h="2821747" w="3541971">
                <a:moveTo>
                  <a:pt x="0" y="0"/>
                </a:moveTo>
                <a:lnTo>
                  <a:pt x="3541972" y="0"/>
                </a:lnTo>
                <a:lnTo>
                  <a:pt x="3541972" y="2821747"/>
                </a:lnTo>
                <a:lnTo>
                  <a:pt x="0" y="2821747"/>
                </a:lnTo>
                <a:lnTo>
                  <a:pt x="0" y="0"/>
                </a:lnTo>
                <a:close/>
              </a:path>
            </a:pathLst>
          </a:custGeom>
          <a:blipFill>
            <a:blip r:embed="rId9"/>
            <a:stretch>
              <a:fillRect l="-126473" t="-38577" r="-391" b="-401270"/>
            </a:stretch>
          </a:blipFill>
        </p:spPr>
      </p:sp>
      <p:sp>
        <p:nvSpPr>
          <p:cNvPr name="TextBox 11" id="11"/>
          <p:cNvSpPr txBox="true"/>
          <p:nvPr/>
        </p:nvSpPr>
        <p:spPr>
          <a:xfrm rot="0">
            <a:off x="628104" y="2712703"/>
            <a:ext cx="10785797" cy="3924302"/>
          </a:xfrm>
          <a:prstGeom prst="rect">
            <a:avLst/>
          </a:prstGeom>
        </p:spPr>
        <p:txBody>
          <a:bodyPr anchor="t" rtlCol="false" tIns="0" lIns="0" bIns="0" rIns="0">
            <a:spAutoFit/>
          </a:bodyPr>
          <a:lstStyle/>
          <a:p>
            <a:pPr algn="ctr">
              <a:lnSpc>
                <a:spcPts val="6299"/>
              </a:lnSpc>
              <a:spcBef>
                <a:spcPct val="0"/>
              </a:spcBef>
            </a:pPr>
            <a:r>
              <a:rPr lang="en-US" b="true" sz="4499">
                <a:solidFill>
                  <a:srgbClr val="42372A"/>
                </a:solidFill>
                <a:latin typeface="Maven Pro Bold"/>
                <a:ea typeface="Maven Pro Bold"/>
                <a:cs typeface="Maven Pro Bold"/>
                <a:sym typeface="Maven Pro Bold"/>
              </a:rPr>
              <a:t>Phòng, chống tiêu cực:</a:t>
            </a:r>
            <a:r>
              <a:rPr lang="en-US" sz="4499">
                <a:solidFill>
                  <a:srgbClr val="42372A"/>
                </a:solidFill>
                <a:latin typeface="Maven Pro"/>
                <a:ea typeface="Maven Pro"/>
                <a:cs typeface="Maven Pro"/>
                <a:sym typeface="Maven Pro"/>
              </a:rPr>
              <a:t> Hồ Chí Minh coi tham ô, lãng phí, quan liêu là "giặc nội xâm" hay</a:t>
            </a:r>
            <a:r>
              <a:rPr lang="en-US" sz="4499">
                <a:solidFill>
                  <a:srgbClr val="42372A"/>
                </a:solidFill>
                <a:latin typeface="Maven Pro"/>
                <a:ea typeface="Maven Pro"/>
                <a:cs typeface="Maven Pro"/>
                <a:sym typeface="Maven Pro"/>
              </a:rPr>
              <a:t> "giặc ở trong lòng", nguy hiểm hơn giặc ngoại xâm. Quan liêu là gốc sinh ra tham ô, lãng phí</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4000070">
            <a:off x="-4243799" y="3450616"/>
            <a:ext cx="4473523" cy="5689695"/>
          </a:xfrm>
          <a:custGeom>
            <a:avLst/>
            <a:gdLst/>
            <a:ahLst/>
            <a:cxnLst/>
            <a:rect r="r" b="b" t="t" l="l"/>
            <a:pathLst>
              <a:path h="5689695" w="4473523">
                <a:moveTo>
                  <a:pt x="0" y="0"/>
                </a:moveTo>
                <a:lnTo>
                  <a:pt x="4473523" y="0"/>
                </a:lnTo>
                <a:lnTo>
                  <a:pt x="4473523" y="5689695"/>
                </a:lnTo>
                <a:lnTo>
                  <a:pt x="0" y="5689695"/>
                </a:lnTo>
                <a:lnTo>
                  <a:pt x="0" y="0"/>
                </a:lnTo>
                <a:close/>
              </a:path>
            </a:pathLst>
          </a:custGeom>
          <a:blipFill>
            <a:blip r:embed="rId3"/>
            <a:stretch>
              <a:fillRect l="0" t="0" r="0" b="0"/>
            </a:stretch>
          </a:blipFill>
        </p:spPr>
      </p:sp>
      <p:sp>
        <p:nvSpPr>
          <p:cNvPr name="Freeform 4" id="4"/>
          <p:cNvSpPr/>
          <p:nvPr/>
        </p:nvSpPr>
        <p:spPr>
          <a:xfrm flipH="false" flipV="false" rot="2913921">
            <a:off x="-3519885" y="-3727122"/>
            <a:ext cx="6179309" cy="9274760"/>
          </a:xfrm>
          <a:custGeom>
            <a:avLst/>
            <a:gdLst/>
            <a:ahLst/>
            <a:cxnLst/>
            <a:rect r="r" b="b" t="t" l="l"/>
            <a:pathLst>
              <a:path h="9274760" w="6179309">
                <a:moveTo>
                  <a:pt x="0" y="0"/>
                </a:moveTo>
                <a:lnTo>
                  <a:pt x="6179309" y="0"/>
                </a:lnTo>
                <a:lnTo>
                  <a:pt x="6179309" y="9274760"/>
                </a:lnTo>
                <a:lnTo>
                  <a:pt x="0" y="9274760"/>
                </a:lnTo>
                <a:lnTo>
                  <a:pt x="0" y="0"/>
                </a:lnTo>
                <a:close/>
              </a:path>
            </a:pathLst>
          </a:custGeom>
          <a:blipFill>
            <a:blip r:embed="rId4"/>
            <a:stretch>
              <a:fillRect l="0" t="0" r="0" b="0"/>
            </a:stretch>
          </a:blipFill>
        </p:spPr>
      </p:sp>
      <p:sp>
        <p:nvSpPr>
          <p:cNvPr name="Freeform 5" id="5"/>
          <p:cNvSpPr/>
          <p:nvPr/>
        </p:nvSpPr>
        <p:spPr>
          <a:xfrm flipH="false" flipV="false" rot="-1336845">
            <a:off x="-1351096" y="-90907"/>
            <a:ext cx="3958401" cy="1251844"/>
          </a:xfrm>
          <a:custGeom>
            <a:avLst/>
            <a:gdLst/>
            <a:ahLst/>
            <a:cxnLst/>
            <a:rect r="r" b="b" t="t" l="l"/>
            <a:pathLst>
              <a:path h="1251844" w="3958401">
                <a:moveTo>
                  <a:pt x="0" y="0"/>
                </a:moveTo>
                <a:lnTo>
                  <a:pt x="3958401" y="0"/>
                </a:lnTo>
                <a:lnTo>
                  <a:pt x="3958401" y="1251844"/>
                </a:lnTo>
                <a:lnTo>
                  <a:pt x="0" y="1251844"/>
                </a:lnTo>
                <a:lnTo>
                  <a:pt x="0" y="0"/>
                </a:lnTo>
                <a:close/>
              </a:path>
            </a:pathLst>
          </a:custGeom>
          <a:blipFill>
            <a:blip r:embed="rId5"/>
            <a:stretch>
              <a:fillRect l="0" t="0" r="0" b="0"/>
            </a:stretch>
          </a:blipFill>
        </p:spPr>
      </p:sp>
      <p:sp>
        <p:nvSpPr>
          <p:cNvPr name="Freeform 6" id="6"/>
          <p:cNvSpPr/>
          <p:nvPr/>
        </p:nvSpPr>
        <p:spPr>
          <a:xfrm flipH="false" flipV="false" rot="0">
            <a:off x="808184" y="1028700"/>
            <a:ext cx="7894619" cy="4430855"/>
          </a:xfrm>
          <a:custGeom>
            <a:avLst/>
            <a:gdLst/>
            <a:ahLst/>
            <a:cxnLst/>
            <a:rect r="r" b="b" t="t" l="l"/>
            <a:pathLst>
              <a:path h="4430855" w="7894619">
                <a:moveTo>
                  <a:pt x="0" y="0"/>
                </a:moveTo>
                <a:lnTo>
                  <a:pt x="7894619" y="0"/>
                </a:lnTo>
                <a:lnTo>
                  <a:pt x="7894619" y="4430855"/>
                </a:lnTo>
                <a:lnTo>
                  <a:pt x="0" y="4430855"/>
                </a:lnTo>
                <a:lnTo>
                  <a:pt x="0" y="0"/>
                </a:lnTo>
                <a:close/>
              </a:path>
            </a:pathLst>
          </a:custGeom>
          <a:blipFill>
            <a:blip r:embed="rId6"/>
            <a:stretch>
              <a:fillRect l="0" t="0" r="0" b="0"/>
            </a:stretch>
          </a:blipFill>
        </p:spPr>
      </p:sp>
      <p:sp>
        <p:nvSpPr>
          <p:cNvPr name="Freeform 7" id="7"/>
          <p:cNvSpPr/>
          <p:nvPr/>
        </p:nvSpPr>
        <p:spPr>
          <a:xfrm flipH="false" flipV="false" rot="0">
            <a:off x="11323861" y="4798348"/>
            <a:ext cx="8071777" cy="5327373"/>
          </a:xfrm>
          <a:custGeom>
            <a:avLst/>
            <a:gdLst/>
            <a:ahLst/>
            <a:cxnLst/>
            <a:rect r="r" b="b" t="t" l="l"/>
            <a:pathLst>
              <a:path h="5327373" w="8071777">
                <a:moveTo>
                  <a:pt x="0" y="0"/>
                </a:moveTo>
                <a:lnTo>
                  <a:pt x="8071777" y="0"/>
                </a:lnTo>
                <a:lnTo>
                  <a:pt x="8071777" y="5327372"/>
                </a:lnTo>
                <a:lnTo>
                  <a:pt x="0" y="5327372"/>
                </a:lnTo>
                <a:lnTo>
                  <a:pt x="0" y="0"/>
                </a:lnTo>
                <a:close/>
              </a:path>
            </a:pathLst>
          </a:custGeom>
          <a:blipFill>
            <a:blip r:embed="rId7"/>
            <a:stretch>
              <a:fillRect l="0" t="0" r="0" b="0"/>
            </a:stretch>
          </a:blipFill>
        </p:spPr>
      </p:sp>
      <p:sp>
        <p:nvSpPr>
          <p:cNvPr name="TextBox 8" id="8"/>
          <p:cNvSpPr txBox="true"/>
          <p:nvPr/>
        </p:nvSpPr>
        <p:spPr>
          <a:xfrm rot="0">
            <a:off x="9144000" y="449290"/>
            <a:ext cx="8624834" cy="3133727"/>
          </a:xfrm>
          <a:prstGeom prst="rect">
            <a:avLst/>
          </a:prstGeom>
        </p:spPr>
        <p:txBody>
          <a:bodyPr anchor="t" rtlCol="false" tIns="0" lIns="0" bIns="0" rIns="0">
            <a:spAutoFit/>
          </a:bodyPr>
          <a:lstStyle/>
          <a:p>
            <a:pPr algn="ctr">
              <a:lnSpc>
                <a:spcPts val="6299"/>
              </a:lnSpc>
            </a:pPr>
            <a:r>
              <a:rPr lang="en-US" sz="4499" b="true">
                <a:solidFill>
                  <a:srgbClr val="42372A"/>
                </a:solidFill>
                <a:latin typeface="Maven Pro Bold"/>
                <a:ea typeface="Maven Pro Bold"/>
                <a:cs typeface="Maven Pro Bold"/>
                <a:sym typeface="Maven Pro Bold"/>
              </a:rPr>
              <a:t>Các tiêu cực cần khắc phục: </a:t>
            </a:r>
            <a:r>
              <a:rPr lang="en-US" sz="4499">
                <a:solidFill>
                  <a:srgbClr val="42372A"/>
                </a:solidFill>
                <a:latin typeface="Maven Pro"/>
                <a:ea typeface="Maven Pro"/>
                <a:cs typeface="Maven Pro"/>
                <a:sym typeface="Maven Pro"/>
              </a:rPr>
              <a:t>Đặc quyền, đ</a:t>
            </a:r>
            <a:r>
              <a:rPr lang="en-US" sz="4499">
                <a:solidFill>
                  <a:srgbClr val="42372A"/>
                </a:solidFill>
                <a:latin typeface="Maven Pro"/>
                <a:ea typeface="Maven Pro"/>
                <a:cs typeface="Maven Pro"/>
                <a:sym typeface="Maven Pro"/>
              </a:rPr>
              <a:t>ặc lợi; tư túng, chia rẽ, kiêu ngạo.</a:t>
            </a:r>
          </a:p>
          <a:p>
            <a:pPr algn="ctr">
              <a:lnSpc>
                <a:spcPts val="6299"/>
              </a:lnSpc>
              <a:spcBef>
                <a:spcPct val="0"/>
              </a:spcBef>
            </a:pPr>
          </a:p>
        </p:txBody>
      </p:sp>
      <p:sp>
        <p:nvSpPr>
          <p:cNvPr name="TextBox 9" id="9"/>
          <p:cNvSpPr txBox="true"/>
          <p:nvPr/>
        </p:nvSpPr>
        <p:spPr>
          <a:xfrm rot="0">
            <a:off x="380494" y="5729100"/>
            <a:ext cx="10785797" cy="4714877"/>
          </a:xfrm>
          <a:prstGeom prst="rect">
            <a:avLst/>
          </a:prstGeom>
        </p:spPr>
        <p:txBody>
          <a:bodyPr anchor="t" rtlCol="false" tIns="0" lIns="0" bIns="0" rIns="0">
            <a:spAutoFit/>
          </a:bodyPr>
          <a:lstStyle/>
          <a:p>
            <a:pPr algn="ctr">
              <a:lnSpc>
                <a:spcPts val="6299"/>
              </a:lnSpc>
            </a:pPr>
            <a:r>
              <a:rPr lang="en-US" sz="4499" b="true">
                <a:solidFill>
                  <a:srgbClr val="42372A"/>
                </a:solidFill>
                <a:latin typeface="Maven Pro Bold"/>
                <a:ea typeface="Maven Pro Bold"/>
                <a:cs typeface="Maven Pro Bold"/>
                <a:sym typeface="Maven Pro Bold"/>
              </a:rPr>
              <a:t>Biện pháp phòng chống: </a:t>
            </a:r>
            <a:r>
              <a:rPr lang="en-US" sz="4499">
                <a:solidFill>
                  <a:srgbClr val="42372A"/>
                </a:solidFill>
                <a:latin typeface="Maven Pro"/>
                <a:ea typeface="Maven Pro"/>
                <a:cs typeface="Maven Pro"/>
                <a:sym typeface="Maven Pro"/>
              </a:rPr>
              <a:t>Nâng cao trình độ dân chủ; pháp luật và kỷ luật Đảng phải nghiêm minh, không </a:t>
            </a:r>
            <a:r>
              <a:rPr lang="en-US" sz="4499">
                <a:solidFill>
                  <a:srgbClr val="42372A"/>
                </a:solidFill>
                <a:latin typeface="Maven Pro"/>
                <a:ea typeface="Maven Pro"/>
                <a:cs typeface="Maven Pro"/>
                <a:sym typeface="Maven Pro"/>
              </a:rPr>
              <a:t>có "vùng cấm"; coi trọng giáo dục, cảm hóa làm chủ yếu; cán bộ phải đi trước làm gương.</a:t>
            </a:r>
          </a:p>
          <a:p>
            <a:pPr algn="ctr">
              <a:lnSpc>
                <a:spcPts val="629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380022">
            <a:off x="10918801" y="214179"/>
            <a:ext cx="7426428" cy="11146609"/>
          </a:xfrm>
          <a:custGeom>
            <a:avLst/>
            <a:gdLst/>
            <a:ahLst/>
            <a:cxnLst/>
            <a:rect r="r" b="b" t="t" l="l"/>
            <a:pathLst>
              <a:path h="11146609" w="7426428">
                <a:moveTo>
                  <a:pt x="0" y="0"/>
                </a:moveTo>
                <a:lnTo>
                  <a:pt x="7426429" y="0"/>
                </a:lnTo>
                <a:lnTo>
                  <a:pt x="7426429" y="11146609"/>
                </a:lnTo>
                <a:lnTo>
                  <a:pt x="0" y="11146609"/>
                </a:lnTo>
                <a:lnTo>
                  <a:pt x="0" y="0"/>
                </a:lnTo>
                <a:close/>
              </a:path>
            </a:pathLst>
          </a:custGeom>
          <a:blipFill>
            <a:blip r:embed="rId3"/>
            <a:stretch>
              <a:fillRect l="0" t="0" r="0" b="0"/>
            </a:stretch>
          </a:blipFill>
        </p:spPr>
      </p:sp>
      <p:sp>
        <p:nvSpPr>
          <p:cNvPr name="Freeform 4" id="4"/>
          <p:cNvSpPr/>
          <p:nvPr/>
        </p:nvSpPr>
        <p:spPr>
          <a:xfrm flipH="false" flipV="false" rot="-443402">
            <a:off x="10992046" y="-403634"/>
            <a:ext cx="5898938" cy="11594964"/>
          </a:xfrm>
          <a:custGeom>
            <a:avLst/>
            <a:gdLst/>
            <a:ahLst/>
            <a:cxnLst/>
            <a:rect r="r" b="b" t="t" l="l"/>
            <a:pathLst>
              <a:path h="11594964" w="5898938">
                <a:moveTo>
                  <a:pt x="0" y="0"/>
                </a:moveTo>
                <a:lnTo>
                  <a:pt x="5898938" y="0"/>
                </a:lnTo>
                <a:lnTo>
                  <a:pt x="5898938" y="11594964"/>
                </a:lnTo>
                <a:lnTo>
                  <a:pt x="0" y="11594964"/>
                </a:lnTo>
                <a:lnTo>
                  <a:pt x="0" y="0"/>
                </a:lnTo>
                <a:close/>
              </a:path>
            </a:pathLst>
          </a:custGeom>
          <a:blipFill>
            <a:blip r:embed="rId4"/>
            <a:stretch>
              <a:fillRect l="0" t="0" r="0" b="0"/>
            </a:stretch>
          </a:blipFill>
        </p:spPr>
      </p:sp>
      <p:sp>
        <p:nvSpPr>
          <p:cNvPr name="Freeform 5" id="5"/>
          <p:cNvSpPr/>
          <p:nvPr/>
        </p:nvSpPr>
        <p:spPr>
          <a:xfrm flipH="false" flipV="false" rot="0">
            <a:off x="15361348" y="-940623"/>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3488">
            <a:off x="9718047" y="8237959"/>
            <a:ext cx="3922647" cy="2476171"/>
          </a:xfrm>
          <a:custGeom>
            <a:avLst/>
            <a:gdLst/>
            <a:ahLst/>
            <a:cxnLst/>
            <a:rect r="r" b="b" t="t" l="l"/>
            <a:pathLst>
              <a:path h="2476171" w="3922647">
                <a:moveTo>
                  <a:pt x="0" y="0"/>
                </a:moveTo>
                <a:lnTo>
                  <a:pt x="3922647" y="0"/>
                </a:lnTo>
                <a:lnTo>
                  <a:pt x="3922647" y="2476171"/>
                </a:lnTo>
                <a:lnTo>
                  <a:pt x="0" y="2476171"/>
                </a:lnTo>
                <a:lnTo>
                  <a:pt x="0" y="0"/>
                </a:lnTo>
                <a:close/>
              </a:path>
            </a:pathLst>
          </a:custGeom>
          <a:blipFill>
            <a:blip r:embed="rId6"/>
            <a:stretch>
              <a:fillRect l="0" t="0" r="0" b="0"/>
            </a:stretch>
          </a:blipFill>
        </p:spPr>
      </p:sp>
      <p:grpSp>
        <p:nvGrpSpPr>
          <p:cNvPr name="Group 7" id="7"/>
          <p:cNvGrpSpPr>
            <a:grpSpLocks noChangeAspect="true"/>
          </p:cNvGrpSpPr>
          <p:nvPr/>
        </p:nvGrpSpPr>
        <p:grpSpPr>
          <a:xfrm rot="370554">
            <a:off x="11520763" y="1309911"/>
            <a:ext cx="5668505" cy="8167874"/>
            <a:chOff x="0" y="0"/>
            <a:chExt cx="3172968" cy="4572000"/>
          </a:xfrm>
        </p:grpSpPr>
        <p:sp>
          <p:nvSpPr>
            <p:cNvPr name="Freeform 8" id="8"/>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7"/>
              <a:stretch>
                <a:fillRect l="-31454" t="0" r="-12892" b="0"/>
              </a:stretch>
            </a:blipFill>
          </p:spPr>
        </p:sp>
        <p:sp>
          <p:nvSpPr>
            <p:cNvPr name="Freeform 9" id="9"/>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8"/>
              <a:stretch>
                <a:fillRect l="-160" t="0" r="-160" b="0"/>
              </a:stretch>
            </a:blipFill>
          </p:spPr>
        </p:sp>
      </p:grpSp>
      <p:sp>
        <p:nvSpPr>
          <p:cNvPr name="Freeform 10" id="10"/>
          <p:cNvSpPr/>
          <p:nvPr/>
        </p:nvSpPr>
        <p:spPr>
          <a:xfrm flipH="false" flipV="false" rot="4000070">
            <a:off x="-3748578" y="3450616"/>
            <a:ext cx="4473523" cy="5689695"/>
          </a:xfrm>
          <a:custGeom>
            <a:avLst/>
            <a:gdLst/>
            <a:ahLst/>
            <a:cxnLst/>
            <a:rect r="r" b="b" t="t" l="l"/>
            <a:pathLst>
              <a:path h="5689695" w="4473523">
                <a:moveTo>
                  <a:pt x="0" y="0"/>
                </a:moveTo>
                <a:lnTo>
                  <a:pt x="4473523" y="0"/>
                </a:lnTo>
                <a:lnTo>
                  <a:pt x="4473523" y="5689695"/>
                </a:lnTo>
                <a:lnTo>
                  <a:pt x="0" y="5689695"/>
                </a:lnTo>
                <a:lnTo>
                  <a:pt x="0" y="0"/>
                </a:lnTo>
                <a:close/>
              </a:path>
            </a:pathLst>
          </a:custGeom>
          <a:blipFill>
            <a:blip r:embed="rId9"/>
            <a:stretch>
              <a:fillRect l="0" t="0" r="0" b="0"/>
            </a:stretch>
          </a:blipFill>
        </p:spPr>
      </p:sp>
      <p:sp>
        <p:nvSpPr>
          <p:cNvPr name="Freeform 11" id="11"/>
          <p:cNvSpPr/>
          <p:nvPr/>
        </p:nvSpPr>
        <p:spPr>
          <a:xfrm flipH="false" flipV="false" rot="2913921">
            <a:off x="-3519885" y="-3727122"/>
            <a:ext cx="6179309" cy="9274760"/>
          </a:xfrm>
          <a:custGeom>
            <a:avLst/>
            <a:gdLst/>
            <a:ahLst/>
            <a:cxnLst/>
            <a:rect r="r" b="b" t="t" l="l"/>
            <a:pathLst>
              <a:path h="9274760" w="6179309">
                <a:moveTo>
                  <a:pt x="0" y="0"/>
                </a:moveTo>
                <a:lnTo>
                  <a:pt x="6179309" y="0"/>
                </a:lnTo>
                <a:lnTo>
                  <a:pt x="6179309" y="9274760"/>
                </a:lnTo>
                <a:lnTo>
                  <a:pt x="0" y="9274760"/>
                </a:lnTo>
                <a:lnTo>
                  <a:pt x="0" y="0"/>
                </a:lnTo>
                <a:close/>
              </a:path>
            </a:pathLst>
          </a:custGeom>
          <a:blipFill>
            <a:blip r:embed="rId10"/>
            <a:stretch>
              <a:fillRect l="0" t="0" r="0" b="0"/>
            </a:stretch>
          </a:blipFill>
        </p:spPr>
      </p:sp>
      <p:sp>
        <p:nvSpPr>
          <p:cNvPr name="Freeform 12" id="12"/>
          <p:cNvSpPr/>
          <p:nvPr/>
        </p:nvSpPr>
        <p:spPr>
          <a:xfrm flipH="false" flipV="false" rot="-1336845">
            <a:off x="10584072" y="703672"/>
            <a:ext cx="3958401" cy="1251844"/>
          </a:xfrm>
          <a:custGeom>
            <a:avLst/>
            <a:gdLst/>
            <a:ahLst/>
            <a:cxnLst/>
            <a:rect r="r" b="b" t="t" l="l"/>
            <a:pathLst>
              <a:path h="1251844" w="3958401">
                <a:moveTo>
                  <a:pt x="0" y="0"/>
                </a:moveTo>
                <a:lnTo>
                  <a:pt x="3958401" y="0"/>
                </a:lnTo>
                <a:lnTo>
                  <a:pt x="3958401" y="1251844"/>
                </a:lnTo>
                <a:lnTo>
                  <a:pt x="0" y="1251844"/>
                </a:lnTo>
                <a:lnTo>
                  <a:pt x="0" y="0"/>
                </a:lnTo>
                <a:close/>
              </a:path>
            </a:pathLst>
          </a:custGeom>
          <a:blipFill>
            <a:blip r:embed="rId11"/>
            <a:stretch>
              <a:fillRect l="0" t="0" r="0" b="0"/>
            </a:stretch>
          </a:blipFill>
        </p:spPr>
      </p:sp>
      <p:sp>
        <p:nvSpPr>
          <p:cNvPr name="TextBox 13" id="13"/>
          <p:cNvSpPr txBox="true"/>
          <p:nvPr/>
        </p:nvSpPr>
        <p:spPr>
          <a:xfrm rot="0">
            <a:off x="657255" y="1586678"/>
            <a:ext cx="10286074" cy="5217953"/>
          </a:xfrm>
          <a:prstGeom prst="rect">
            <a:avLst/>
          </a:prstGeom>
        </p:spPr>
        <p:txBody>
          <a:bodyPr anchor="t" rtlCol="false" tIns="0" lIns="0" bIns="0" rIns="0">
            <a:spAutoFit/>
          </a:bodyPr>
          <a:lstStyle/>
          <a:p>
            <a:pPr algn="ctr">
              <a:lnSpc>
                <a:spcPts val="8894"/>
              </a:lnSpc>
            </a:pPr>
            <a:r>
              <a:rPr lang="en-US" sz="7474">
                <a:solidFill>
                  <a:srgbClr val="42372A"/>
                </a:solidFill>
                <a:latin typeface="Asap"/>
                <a:ea typeface="Asap"/>
                <a:cs typeface="Asap"/>
                <a:sym typeface="Asap"/>
              </a:rPr>
              <a:t>III. Vận dụng tư tưởng Hồ Chí Minh vào công tác xây dựng Đảng và xây dựng Nhà nước</a:t>
            </a:r>
          </a:p>
          <a:p>
            <a:pPr algn="ctr">
              <a:lnSpc>
                <a:spcPts val="5681"/>
              </a:lnSpc>
            </a:pPr>
          </a:p>
        </p:txBody>
      </p:sp>
      <p:sp>
        <p:nvSpPr>
          <p:cNvPr name="Freeform 14" id="14"/>
          <p:cNvSpPr/>
          <p:nvPr/>
        </p:nvSpPr>
        <p:spPr>
          <a:xfrm flipH="false" flipV="false" rot="7807612">
            <a:off x="2029867" y="-875859"/>
            <a:ext cx="3541971" cy="2821747"/>
          </a:xfrm>
          <a:custGeom>
            <a:avLst/>
            <a:gdLst/>
            <a:ahLst/>
            <a:cxnLst/>
            <a:rect r="r" b="b" t="t" l="l"/>
            <a:pathLst>
              <a:path h="2821747" w="3541971">
                <a:moveTo>
                  <a:pt x="0" y="0"/>
                </a:moveTo>
                <a:lnTo>
                  <a:pt x="3541972" y="0"/>
                </a:lnTo>
                <a:lnTo>
                  <a:pt x="3541972" y="2821747"/>
                </a:lnTo>
                <a:lnTo>
                  <a:pt x="0" y="2821747"/>
                </a:lnTo>
                <a:lnTo>
                  <a:pt x="0" y="0"/>
                </a:lnTo>
                <a:close/>
              </a:path>
            </a:pathLst>
          </a:custGeom>
          <a:blipFill>
            <a:blip r:embed="rId12"/>
            <a:stretch>
              <a:fillRect l="-126473" t="-38577" r="-391" b="-401270"/>
            </a:stretch>
          </a:blipFill>
        </p:spPr>
      </p:sp>
      <p:sp>
        <p:nvSpPr>
          <p:cNvPr name="TextBox 15" id="15"/>
          <p:cNvSpPr txBox="true"/>
          <p:nvPr/>
        </p:nvSpPr>
        <p:spPr>
          <a:xfrm rot="0">
            <a:off x="1028700" y="5907086"/>
            <a:ext cx="10326624" cy="3246757"/>
          </a:xfrm>
          <a:prstGeom prst="rect">
            <a:avLst/>
          </a:prstGeom>
        </p:spPr>
        <p:txBody>
          <a:bodyPr anchor="t" rtlCol="false" tIns="0" lIns="0" bIns="0" rIns="0">
            <a:spAutoFit/>
          </a:bodyPr>
          <a:lstStyle/>
          <a:p>
            <a:pPr algn="l">
              <a:lnSpc>
                <a:spcPts val="6579"/>
              </a:lnSpc>
            </a:pPr>
            <a:r>
              <a:rPr lang="en-US" sz="4699">
                <a:solidFill>
                  <a:srgbClr val="42372A"/>
                </a:solidFill>
                <a:latin typeface="Maven Pro"/>
                <a:ea typeface="Maven Pro"/>
                <a:cs typeface="Maven Pro"/>
                <a:sym typeface="Maven Pro"/>
              </a:rPr>
              <a:t>1. Xây dựng Đảng thật sự trong sạch, vững mạnh</a:t>
            </a:r>
          </a:p>
          <a:p>
            <a:pPr algn="l">
              <a:lnSpc>
                <a:spcPts val="6579"/>
              </a:lnSpc>
            </a:pPr>
            <a:r>
              <a:rPr lang="en-US" sz="4699">
                <a:solidFill>
                  <a:srgbClr val="42372A"/>
                </a:solidFill>
                <a:latin typeface="Maven Pro"/>
                <a:ea typeface="Maven Pro"/>
                <a:cs typeface="Maven Pro"/>
                <a:sym typeface="Maven Pro"/>
              </a:rPr>
              <a:t>2. Xây dựng Nhà nước</a:t>
            </a:r>
          </a:p>
          <a:p>
            <a:pPr algn="ctr">
              <a:lnSpc>
                <a:spcPts val="615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0" t="0" r="-36444" b="0"/>
            </a:stretch>
          </a:blipFill>
        </p:spPr>
      </p:sp>
      <p:sp>
        <p:nvSpPr>
          <p:cNvPr name="Freeform 3" id="3"/>
          <p:cNvSpPr/>
          <p:nvPr/>
        </p:nvSpPr>
        <p:spPr>
          <a:xfrm flipH="false" flipV="false" rot="0">
            <a:off x="2192536" y="2187800"/>
            <a:ext cx="13732552" cy="4942277"/>
          </a:xfrm>
          <a:custGeom>
            <a:avLst/>
            <a:gdLst/>
            <a:ahLst/>
            <a:cxnLst/>
            <a:rect r="r" b="b" t="t" l="l"/>
            <a:pathLst>
              <a:path h="4942277" w="13732552">
                <a:moveTo>
                  <a:pt x="0" y="0"/>
                </a:moveTo>
                <a:lnTo>
                  <a:pt x="13732553" y="0"/>
                </a:lnTo>
                <a:lnTo>
                  <a:pt x="13732553" y="4942277"/>
                </a:lnTo>
                <a:lnTo>
                  <a:pt x="0" y="4942277"/>
                </a:lnTo>
                <a:lnTo>
                  <a:pt x="0" y="0"/>
                </a:lnTo>
                <a:close/>
              </a:path>
            </a:pathLst>
          </a:custGeom>
          <a:blipFill>
            <a:blip r:embed="rId3"/>
            <a:stretch>
              <a:fillRect l="-2252" t="0" r="-4383" b="0"/>
            </a:stretch>
          </a:blipFill>
        </p:spPr>
      </p:sp>
      <p:sp>
        <p:nvSpPr>
          <p:cNvPr name="Freeform 4" id="4"/>
          <p:cNvSpPr/>
          <p:nvPr/>
        </p:nvSpPr>
        <p:spPr>
          <a:xfrm flipH="false" flipV="false" rot="-1852539">
            <a:off x="-1022648" y="560605"/>
            <a:ext cx="6602496" cy="1273338"/>
          </a:xfrm>
          <a:custGeom>
            <a:avLst/>
            <a:gdLst/>
            <a:ahLst/>
            <a:cxnLst/>
            <a:rect r="r" b="b" t="t" l="l"/>
            <a:pathLst>
              <a:path h="1273338" w="6602496">
                <a:moveTo>
                  <a:pt x="0" y="0"/>
                </a:moveTo>
                <a:lnTo>
                  <a:pt x="6602495" y="0"/>
                </a:lnTo>
                <a:lnTo>
                  <a:pt x="6602495" y="1273339"/>
                </a:lnTo>
                <a:lnTo>
                  <a:pt x="0" y="1273339"/>
                </a:lnTo>
                <a:lnTo>
                  <a:pt x="0" y="0"/>
                </a:lnTo>
                <a:close/>
              </a:path>
            </a:pathLst>
          </a:custGeom>
          <a:blipFill>
            <a:blip r:embed="rId4"/>
            <a:stretch>
              <a:fillRect l="0" t="0" r="0" b="0"/>
            </a:stretch>
          </a:blipFill>
        </p:spPr>
      </p:sp>
      <p:sp>
        <p:nvSpPr>
          <p:cNvPr name="Freeform 5" id="5"/>
          <p:cNvSpPr/>
          <p:nvPr/>
        </p:nvSpPr>
        <p:spPr>
          <a:xfrm flipH="false" flipV="false" rot="-1940625">
            <a:off x="-4076556" y="-544622"/>
            <a:ext cx="9918072" cy="2491916"/>
          </a:xfrm>
          <a:custGeom>
            <a:avLst/>
            <a:gdLst/>
            <a:ahLst/>
            <a:cxnLst/>
            <a:rect r="r" b="b" t="t" l="l"/>
            <a:pathLst>
              <a:path h="2491916" w="9918072">
                <a:moveTo>
                  <a:pt x="0" y="0"/>
                </a:moveTo>
                <a:lnTo>
                  <a:pt x="9918072" y="0"/>
                </a:lnTo>
                <a:lnTo>
                  <a:pt x="9918072" y="2491916"/>
                </a:lnTo>
                <a:lnTo>
                  <a:pt x="0" y="2491916"/>
                </a:lnTo>
                <a:lnTo>
                  <a:pt x="0" y="0"/>
                </a:lnTo>
                <a:close/>
              </a:path>
            </a:pathLst>
          </a:custGeom>
          <a:blipFill>
            <a:blip r:embed="rId5"/>
            <a:stretch>
              <a:fillRect l="0" t="0" r="0" b="0"/>
            </a:stretch>
          </a:blipFill>
        </p:spPr>
      </p:sp>
      <p:sp>
        <p:nvSpPr>
          <p:cNvPr name="Freeform 6" id="6"/>
          <p:cNvSpPr/>
          <p:nvPr/>
        </p:nvSpPr>
        <p:spPr>
          <a:xfrm flipH="false" flipV="false" rot="0">
            <a:off x="13137094" y="8246119"/>
            <a:ext cx="5150906" cy="2330785"/>
          </a:xfrm>
          <a:custGeom>
            <a:avLst/>
            <a:gdLst/>
            <a:ahLst/>
            <a:cxnLst/>
            <a:rect r="r" b="b" t="t" l="l"/>
            <a:pathLst>
              <a:path h="2330785" w="5150906">
                <a:moveTo>
                  <a:pt x="0" y="0"/>
                </a:moveTo>
                <a:lnTo>
                  <a:pt x="5150906" y="0"/>
                </a:lnTo>
                <a:lnTo>
                  <a:pt x="5150906" y="2330785"/>
                </a:lnTo>
                <a:lnTo>
                  <a:pt x="0" y="2330785"/>
                </a:lnTo>
                <a:lnTo>
                  <a:pt x="0" y="0"/>
                </a:lnTo>
                <a:close/>
              </a:path>
            </a:pathLst>
          </a:custGeom>
          <a:blipFill>
            <a:blip r:embed="rId6"/>
            <a:stretch>
              <a:fillRect l="0" t="0" r="0" b="0"/>
            </a:stretch>
          </a:blipFill>
        </p:spPr>
      </p:sp>
      <p:sp>
        <p:nvSpPr>
          <p:cNvPr name="Freeform 7" id="7"/>
          <p:cNvSpPr/>
          <p:nvPr/>
        </p:nvSpPr>
        <p:spPr>
          <a:xfrm flipH="true" flipV="false" rot="-111279">
            <a:off x="8086301" y="9650331"/>
            <a:ext cx="6602496" cy="1273338"/>
          </a:xfrm>
          <a:custGeom>
            <a:avLst/>
            <a:gdLst/>
            <a:ahLst/>
            <a:cxnLst/>
            <a:rect r="r" b="b" t="t" l="l"/>
            <a:pathLst>
              <a:path h="1273338" w="6602496">
                <a:moveTo>
                  <a:pt x="6602495" y="0"/>
                </a:moveTo>
                <a:lnTo>
                  <a:pt x="0" y="0"/>
                </a:lnTo>
                <a:lnTo>
                  <a:pt x="0" y="1273338"/>
                </a:lnTo>
                <a:lnTo>
                  <a:pt x="6602495" y="1273338"/>
                </a:lnTo>
                <a:lnTo>
                  <a:pt x="6602495" y="0"/>
                </a:lnTo>
                <a:close/>
              </a:path>
            </a:pathLst>
          </a:custGeom>
          <a:blipFill>
            <a:blip r:embed="rId4"/>
            <a:stretch>
              <a:fillRect l="0" t="0" r="0" b="0"/>
            </a:stretch>
          </a:blipFill>
        </p:spPr>
      </p:sp>
      <p:grpSp>
        <p:nvGrpSpPr>
          <p:cNvPr name="Group 8" id="8"/>
          <p:cNvGrpSpPr>
            <a:grpSpLocks noChangeAspect="true"/>
          </p:cNvGrpSpPr>
          <p:nvPr/>
        </p:nvGrpSpPr>
        <p:grpSpPr>
          <a:xfrm rot="-136486">
            <a:off x="2145905" y="2475747"/>
            <a:ext cx="4366383" cy="4366383"/>
            <a:chOff x="0" y="0"/>
            <a:chExt cx="4572000" cy="4572000"/>
          </a:xfrm>
        </p:grpSpPr>
        <p:sp>
          <p:nvSpPr>
            <p:cNvPr name="Freeform 9" id="9"/>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7"/>
              <a:stretch>
                <a:fillRect l="-11577" t="0" r="-77548" b="0"/>
              </a:stretch>
            </a:blipFill>
          </p:spPr>
        </p:sp>
        <p:sp>
          <p:nvSpPr>
            <p:cNvPr name="Freeform 10" id="10"/>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8"/>
              <a:stretch>
                <a:fillRect l="0" t="0" r="0" b="0"/>
              </a:stretch>
            </a:blipFill>
          </p:spPr>
        </p:sp>
      </p:grpSp>
      <p:grpSp>
        <p:nvGrpSpPr>
          <p:cNvPr name="Group 11" id="11"/>
          <p:cNvGrpSpPr>
            <a:grpSpLocks noChangeAspect="true"/>
          </p:cNvGrpSpPr>
          <p:nvPr/>
        </p:nvGrpSpPr>
        <p:grpSpPr>
          <a:xfrm rot="66357">
            <a:off x="6981997" y="2721962"/>
            <a:ext cx="4366383" cy="4366383"/>
            <a:chOff x="0" y="0"/>
            <a:chExt cx="4572000" cy="4572000"/>
          </a:xfrm>
        </p:grpSpPr>
        <p:sp>
          <p:nvSpPr>
            <p:cNvPr name="Freeform 12" id="12"/>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9"/>
              <a:stretch>
                <a:fillRect l="0" t="-1898" r="0" b="-1898"/>
              </a:stretch>
            </a:blipFill>
          </p:spPr>
        </p:sp>
        <p:sp>
          <p:nvSpPr>
            <p:cNvPr name="Freeform 13" id="13"/>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8"/>
              <a:stretch>
                <a:fillRect l="0" t="0" r="0" b="0"/>
              </a:stretch>
            </a:blipFill>
          </p:spPr>
        </p:sp>
      </p:grpSp>
      <p:grpSp>
        <p:nvGrpSpPr>
          <p:cNvPr name="Group 14" id="14"/>
          <p:cNvGrpSpPr>
            <a:grpSpLocks noChangeAspect="true"/>
          </p:cNvGrpSpPr>
          <p:nvPr/>
        </p:nvGrpSpPr>
        <p:grpSpPr>
          <a:xfrm rot="-101901">
            <a:off x="11799576" y="2656225"/>
            <a:ext cx="4188502" cy="4188502"/>
            <a:chOff x="0" y="0"/>
            <a:chExt cx="4572000" cy="4572000"/>
          </a:xfrm>
        </p:grpSpPr>
        <p:sp>
          <p:nvSpPr>
            <p:cNvPr name="Freeform 15" id="1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10"/>
              <a:stretch>
                <a:fillRect l="-18465" t="0" r="-56589" b="0"/>
              </a:stretch>
            </a:blipFill>
          </p:spPr>
        </p:sp>
        <p:sp>
          <p:nvSpPr>
            <p:cNvPr name="Freeform 16" id="16"/>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8"/>
              <a:stretch>
                <a:fillRect l="0" t="0" r="0" b="0"/>
              </a:stretch>
            </a:blipFill>
          </p:spPr>
        </p:sp>
      </p:grpSp>
      <p:sp>
        <p:nvSpPr>
          <p:cNvPr name="Freeform 17" id="17"/>
          <p:cNvSpPr/>
          <p:nvPr/>
        </p:nvSpPr>
        <p:spPr>
          <a:xfrm flipH="false" flipV="false" rot="0">
            <a:off x="15145007" y="825976"/>
            <a:ext cx="3057578" cy="3129673"/>
          </a:xfrm>
          <a:custGeom>
            <a:avLst/>
            <a:gdLst/>
            <a:ahLst/>
            <a:cxnLst/>
            <a:rect r="r" b="b" t="t" l="l"/>
            <a:pathLst>
              <a:path h="3129673" w="3057578">
                <a:moveTo>
                  <a:pt x="0" y="0"/>
                </a:moveTo>
                <a:lnTo>
                  <a:pt x="3057578" y="0"/>
                </a:lnTo>
                <a:lnTo>
                  <a:pt x="3057578" y="3129673"/>
                </a:lnTo>
                <a:lnTo>
                  <a:pt x="0" y="3129673"/>
                </a:lnTo>
                <a:lnTo>
                  <a:pt x="0" y="0"/>
                </a:lnTo>
                <a:close/>
              </a:path>
            </a:pathLst>
          </a:custGeom>
          <a:blipFill>
            <a:blip r:embed="rId11"/>
            <a:stretch>
              <a:fillRect l="0" t="-113814" r="0" b="-90299"/>
            </a:stretch>
          </a:blipFill>
        </p:spPr>
      </p:sp>
      <p:sp>
        <p:nvSpPr>
          <p:cNvPr name="Freeform 18" id="18"/>
          <p:cNvSpPr/>
          <p:nvPr/>
        </p:nvSpPr>
        <p:spPr>
          <a:xfrm flipH="false" flipV="false" rot="0">
            <a:off x="-1896264" y="8036226"/>
            <a:ext cx="4088800" cy="3506146"/>
          </a:xfrm>
          <a:custGeom>
            <a:avLst/>
            <a:gdLst/>
            <a:ahLst/>
            <a:cxnLst/>
            <a:rect r="r" b="b" t="t" l="l"/>
            <a:pathLst>
              <a:path h="3506146" w="4088800">
                <a:moveTo>
                  <a:pt x="0" y="0"/>
                </a:moveTo>
                <a:lnTo>
                  <a:pt x="4088800" y="0"/>
                </a:lnTo>
                <a:lnTo>
                  <a:pt x="4088800" y="3506146"/>
                </a:lnTo>
                <a:lnTo>
                  <a:pt x="0" y="3506146"/>
                </a:lnTo>
                <a:lnTo>
                  <a:pt x="0" y="0"/>
                </a:lnTo>
                <a:close/>
              </a:path>
            </a:pathLst>
          </a:custGeom>
          <a:blipFill>
            <a:blip r:embed="rId12"/>
            <a:stretch>
              <a:fillRect l="0" t="0" r="0" b="0"/>
            </a:stretch>
          </a:blipFill>
        </p:spPr>
      </p:sp>
      <p:grpSp>
        <p:nvGrpSpPr>
          <p:cNvPr name="Group 19" id="19"/>
          <p:cNvGrpSpPr/>
          <p:nvPr/>
        </p:nvGrpSpPr>
        <p:grpSpPr>
          <a:xfrm rot="0">
            <a:off x="12223896" y="7429892"/>
            <a:ext cx="2921111" cy="469354"/>
            <a:chOff x="0" y="0"/>
            <a:chExt cx="769346" cy="123616"/>
          </a:xfrm>
        </p:grpSpPr>
        <p:sp>
          <p:nvSpPr>
            <p:cNvPr name="Freeform 20" id="20"/>
            <p:cNvSpPr/>
            <p:nvPr/>
          </p:nvSpPr>
          <p:spPr>
            <a:xfrm flipH="false" flipV="false" rot="0">
              <a:off x="0" y="0"/>
              <a:ext cx="769346" cy="123616"/>
            </a:xfrm>
            <a:custGeom>
              <a:avLst/>
              <a:gdLst/>
              <a:ahLst/>
              <a:cxnLst/>
              <a:rect r="r" b="b" t="t" l="l"/>
              <a:pathLst>
                <a:path h="123616" w="769346">
                  <a:moveTo>
                    <a:pt x="0" y="0"/>
                  </a:moveTo>
                  <a:lnTo>
                    <a:pt x="769346" y="0"/>
                  </a:lnTo>
                  <a:lnTo>
                    <a:pt x="769346" y="123616"/>
                  </a:lnTo>
                  <a:lnTo>
                    <a:pt x="0" y="123616"/>
                  </a:lnTo>
                  <a:close/>
                </a:path>
              </a:pathLst>
            </a:custGeom>
            <a:solidFill>
              <a:srgbClr val="000000">
                <a:alpha val="0"/>
              </a:srgbClr>
            </a:solidFill>
          </p:spPr>
        </p:sp>
        <p:sp>
          <p:nvSpPr>
            <p:cNvPr name="TextBox 21" id="21"/>
            <p:cNvSpPr txBox="true"/>
            <p:nvPr/>
          </p:nvSpPr>
          <p:spPr>
            <a:xfrm>
              <a:off x="0" y="-38100"/>
              <a:ext cx="769346" cy="161716"/>
            </a:xfrm>
            <a:prstGeom prst="rect">
              <a:avLst/>
            </a:prstGeom>
          </p:spPr>
          <p:txBody>
            <a:bodyPr anchor="ctr" rtlCol="false" tIns="50800" lIns="50800" bIns="50800" rIns="50800"/>
            <a:lstStyle/>
            <a:p>
              <a:pPr algn="ctr">
                <a:lnSpc>
                  <a:spcPts val="2100"/>
                </a:lnSpc>
              </a:pPr>
            </a:p>
          </p:txBody>
        </p:sp>
      </p:grpSp>
      <p:sp>
        <p:nvSpPr>
          <p:cNvPr name="TextBox 22" id="22"/>
          <p:cNvSpPr txBox="true"/>
          <p:nvPr/>
        </p:nvSpPr>
        <p:spPr>
          <a:xfrm rot="0">
            <a:off x="2711083" y="691811"/>
            <a:ext cx="13678972" cy="714375"/>
          </a:xfrm>
          <a:prstGeom prst="rect">
            <a:avLst/>
          </a:prstGeom>
        </p:spPr>
        <p:txBody>
          <a:bodyPr anchor="t" rtlCol="false" tIns="0" lIns="0" bIns="0" rIns="0">
            <a:spAutoFit/>
          </a:bodyPr>
          <a:lstStyle/>
          <a:p>
            <a:pPr algn="ctr">
              <a:lnSpc>
                <a:spcPts val="5580"/>
              </a:lnSpc>
            </a:pPr>
            <a:r>
              <a:rPr lang="en-US" sz="4650">
                <a:solidFill>
                  <a:srgbClr val="42372A"/>
                </a:solidFill>
                <a:latin typeface="Asap"/>
                <a:ea typeface="Asap"/>
                <a:cs typeface="Asap"/>
                <a:sym typeface="Asap"/>
              </a:rPr>
              <a:t>Tầm quan trọng của công tác xây dựng Đảng</a:t>
            </a:r>
          </a:p>
        </p:txBody>
      </p:sp>
      <p:sp>
        <p:nvSpPr>
          <p:cNvPr name="TextBox 23" id="23"/>
          <p:cNvSpPr txBox="true"/>
          <p:nvPr/>
        </p:nvSpPr>
        <p:spPr>
          <a:xfrm rot="0">
            <a:off x="13980092" y="9473069"/>
            <a:ext cx="3746061" cy="316230"/>
          </a:xfrm>
          <a:prstGeom prst="rect">
            <a:avLst/>
          </a:prstGeom>
        </p:spPr>
        <p:txBody>
          <a:bodyPr anchor="t" rtlCol="false" tIns="0" lIns="0" bIns="0" rIns="0">
            <a:spAutoFit/>
          </a:bodyPr>
          <a:lstStyle/>
          <a:p>
            <a:pPr algn="r">
              <a:lnSpc>
                <a:spcPts val="2520"/>
              </a:lnSpc>
            </a:pPr>
            <a:r>
              <a:rPr lang="en-US" b="true" sz="1800" u="none">
                <a:solidFill>
                  <a:srgbClr val="42372A"/>
                </a:solidFill>
                <a:latin typeface="Maven Pro Medium"/>
                <a:ea typeface="Maven Pro Medium"/>
                <a:cs typeface="Maven Pro Medium"/>
                <a:sym typeface="Maven Pro Medium"/>
              </a:rPr>
              <a:t>Quay lại Trang Chương trình</a:t>
            </a:r>
          </a:p>
        </p:txBody>
      </p:sp>
      <p:sp>
        <p:nvSpPr>
          <p:cNvPr name="TextBox 24" id="24"/>
          <p:cNvSpPr txBox="true"/>
          <p:nvPr/>
        </p:nvSpPr>
        <p:spPr>
          <a:xfrm rot="0">
            <a:off x="2060970" y="7638423"/>
            <a:ext cx="4402824" cy="1243965"/>
          </a:xfrm>
          <a:prstGeom prst="rect">
            <a:avLst/>
          </a:prstGeom>
        </p:spPr>
        <p:txBody>
          <a:bodyPr anchor="t" rtlCol="false" tIns="0" lIns="0" bIns="0" rIns="0">
            <a:spAutoFit/>
          </a:bodyPr>
          <a:lstStyle/>
          <a:p>
            <a:pPr algn="ctr" marL="0" indent="0" lvl="0">
              <a:lnSpc>
                <a:spcPts val="3359"/>
              </a:lnSpc>
            </a:pPr>
            <a:r>
              <a:rPr lang="en-US" sz="2399">
                <a:solidFill>
                  <a:srgbClr val="42372A"/>
                </a:solidFill>
                <a:latin typeface="Maven Pro"/>
                <a:ea typeface="Maven Pro"/>
                <a:cs typeface="Maven Pro"/>
                <a:sym typeface="Maven Pro"/>
              </a:rPr>
              <a:t>Đảng là nhân tố quyết định thắng lợi của cách mạng Việt Nam.</a:t>
            </a:r>
          </a:p>
        </p:txBody>
      </p:sp>
      <p:sp>
        <p:nvSpPr>
          <p:cNvPr name="TextBox 25" id="25"/>
          <p:cNvSpPr txBox="true"/>
          <p:nvPr/>
        </p:nvSpPr>
        <p:spPr>
          <a:xfrm rot="0">
            <a:off x="6857401" y="7638423"/>
            <a:ext cx="4402824" cy="1243965"/>
          </a:xfrm>
          <a:prstGeom prst="rect">
            <a:avLst/>
          </a:prstGeom>
        </p:spPr>
        <p:txBody>
          <a:bodyPr anchor="t" rtlCol="false" tIns="0" lIns="0" bIns="0" rIns="0">
            <a:spAutoFit/>
          </a:bodyPr>
          <a:lstStyle/>
          <a:p>
            <a:pPr algn="ctr">
              <a:lnSpc>
                <a:spcPts val="3359"/>
              </a:lnSpc>
            </a:pPr>
            <a:r>
              <a:rPr lang="en-US" sz="2399">
                <a:solidFill>
                  <a:srgbClr val="42372A"/>
                </a:solidFill>
                <a:latin typeface="Maven Pro"/>
                <a:ea typeface="Maven Pro"/>
                <a:cs typeface="Maven Pro"/>
                <a:sym typeface="Maven Pro"/>
              </a:rPr>
              <a:t>Xây dựng </a:t>
            </a:r>
            <a:r>
              <a:rPr lang="en-US" sz="2399" strike="noStrike" u="none">
                <a:solidFill>
                  <a:srgbClr val="42372A"/>
                </a:solidFill>
                <a:latin typeface="Maven Pro"/>
                <a:ea typeface="Maven Pro"/>
                <a:cs typeface="Maven Pro"/>
                <a:sym typeface="Maven Pro"/>
              </a:rPr>
              <a:t>Đảng </a:t>
            </a:r>
            <a:r>
              <a:rPr lang="en-US" sz="2399" strike="noStrike" u="none">
                <a:solidFill>
                  <a:srgbClr val="42372A"/>
                </a:solidFill>
                <a:latin typeface="Maven Pro"/>
                <a:ea typeface="Maven Pro"/>
                <a:cs typeface="Maven Pro"/>
                <a:sym typeface="Maven Pro"/>
              </a:rPr>
              <a:t>tro</a:t>
            </a:r>
            <a:r>
              <a:rPr lang="en-US" sz="2399" strike="noStrike" u="none">
                <a:solidFill>
                  <a:srgbClr val="42372A"/>
                </a:solidFill>
                <a:latin typeface="Maven Pro"/>
                <a:ea typeface="Maven Pro"/>
                <a:cs typeface="Maven Pro"/>
                <a:sym typeface="Maven Pro"/>
              </a:rPr>
              <a:t>n</a:t>
            </a:r>
            <a:r>
              <a:rPr lang="en-US" sz="2399" strike="noStrike" u="none">
                <a:solidFill>
                  <a:srgbClr val="42372A"/>
                </a:solidFill>
                <a:latin typeface="Maven Pro"/>
                <a:ea typeface="Maven Pro"/>
                <a:cs typeface="Maven Pro"/>
                <a:sym typeface="Maven Pro"/>
              </a:rPr>
              <a:t>g sạc</a:t>
            </a:r>
            <a:r>
              <a:rPr lang="en-US" sz="2399" strike="noStrike" u="none">
                <a:solidFill>
                  <a:srgbClr val="42372A"/>
                </a:solidFill>
                <a:latin typeface="Maven Pro"/>
                <a:ea typeface="Maven Pro"/>
                <a:cs typeface="Maven Pro"/>
                <a:sym typeface="Maven Pro"/>
              </a:rPr>
              <a:t>h</a:t>
            </a:r>
            <a:r>
              <a:rPr lang="en-US" sz="2399" strike="noStrike" u="none">
                <a:solidFill>
                  <a:srgbClr val="42372A"/>
                </a:solidFill>
                <a:latin typeface="Maven Pro"/>
                <a:ea typeface="Maven Pro"/>
                <a:cs typeface="Maven Pro"/>
                <a:sym typeface="Maven Pro"/>
              </a:rPr>
              <a:t>, vữ</a:t>
            </a:r>
            <a:r>
              <a:rPr lang="en-US" sz="2399" strike="noStrike" u="none">
                <a:solidFill>
                  <a:srgbClr val="42372A"/>
                </a:solidFill>
                <a:latin typeface="Maven Pro"/>
                <a:ea typeface="Maven Pro"/>
                <a:cs typeface="Maven Pro"/>
                <a:sym typeface="Maven Pro"/>
              </a:rPr>
              <a:t>n</a:t>
            </a:r>
            <a:r>
              <a:rPr lang="en-US" sz="2399" strike="noStrike" u="none">
                <a:solidFill>
                  <a:srgbClr val="42372A"/>
                </a:solidFill>
                <a:latin typeface="Maven Pro"/>
                <a:ea typeface="Maven Pro"/>
                <a:cs typeface="Maven Pro"/>
                <a:sym typeface="Maven Pro"/>
              </a:rPr>
              <a:t>g</a:t>
            </a:r>
            <a:r>
              <a:rPr lang="en-US" sz="2399" strike="noStrike" u="none">
                <a:solidFill>
                  <a:srgbClr val="42372A"/>
                </a:solidFill>
                <a:latin typeface="Maven Pro"/>
                <a:ea typeface="Maven Pro"/>
                <a:cs typeface="Maven Pro"/>
                <a:sym typeface="Maven Pro"/>
              </a:rPr>
              <a:t> </a:t>
            </a:r>
            <a:r>
              <a:rPr lang="en-US" sz="2399" strike="noStrike" u="none">
                <a:solidFill>
                  <a:srgbClr val="42372A"/>
                </a:solidFill>
                <a:latin typeface="Maven Pro"/>
                <a:ea typeface="Maven Pro"/>
                <a:cs typeface="Maven Pro"/>
                <a:sym typeface="Maven Pro"/>
              </a:rPr>
              <a:t>mạnh</a:t>
            </a:r>
            <a:r>
              <a:rPr lang="en-US" sz="2399" strike="noStrike" u="none">
                <a:solidFill>
                  <a:srgbClr val="42372A"/>
                </a:solidFill>
                <a:latin typeface="Maven Pro"/>
                <a:ea typeface="Maven Pro"/>
                <a:cs typeface="Maven Pro"/>
                <a:sym typeface="Maven Pro"/>
              </a:rPr>
              <a:t> </a:t>
            </a:r>
            <a:r>
              <a:rPr lang="en-US" sz="2399" strike="noStrike" u="none">
                <a:solidFill>
                  <a:srgbClr val="42372A"/>
                </a:solidFill>
                <a:latin typeface="Maven Pro"/>
                <a:ea typeface="Maven Pro"/>
                <a:cs typeface="Maven Pro"/>
                <a:sym typeface="Maven Pro"/>
              </a:rPr>
              <a:t>là </a:t>
            </a:r>
            <a:r>
              <a:rPr lang="en-US" sz="2399" strike="noStrike" u="none">
                <a:solidFill>
                  <a:srgbClr val="42372A"/>
                </a:solidFill>
                <a:latin typeface="Maven Pro"/>
                <a:ea typeface="Maven Pro"/>
                <a:cs typeface="Maven Pro"/>
                <a:sym typeface="Maven Pro"/>
              </a:rPr>
              <a:t>y</a:t>
            </a:r>
            <a:r>
              <a:rPr lang="en-US" sz="2399" strike="noStrike" u="none">
                <a:solidFill>
                  <a:srgbClr val="42372A"/>
                </a:solidFill>
                <a:latin typeface="Maven Pro"/>
                <a:ea typeface="Maven Pro"/>
                <a:cs typeface="Maven Pro"/>
                <a:sym typeface="Maven Pro"/>
              </a:rPr>
              <a:t>êu</a:t>
            </a:r>
            <a:r>
              <a:rPr lang="en-US" sz="2399" strike="noStrike" u="none">
                <a:solidFill>
                  <a:srgbClr val="42372A"/>
                </a:solidFill>
                <a:latin typeface="Maven Pro"/>
                <a:ea typeface="Maven Pro"/>
                <a:cs typeface="Maven Pro"/>
                <a:sym typeface="Maven Pro"/>
              </a:rPr>
              <a:t> </a:t>
            </a:r>
            <a:r>
              <a:rPr lang="en-US" sz="2399" strike="noStrike" u="none">
                <a:solidFill>
                  <a:srgbClr val="42372A"/>
                </a:solidFill>
                <a:latin typeface="Maven Pro"/>
                <a:ea typeface="Maven Pro"/>
                <a:cs typeface="Maven Pro"/>
                <a:sym typeface="Maven Pro"/>
              </a:rPr>
              <a:t>cầu</a:t>
            </a:r>
            <a:r>
              <a:rPr lang="en-US" sz="2399" strike="noStrike" u="none">
                <a:solidFill>
                  <a:srgbClr val="42372A"/>
                </a:solidFill>
                <a:latin typeface="Maven Pro"/>
                <a:ea typeface="Maven Pro"/>
                <a:cs typeface="Maven Pro"/>
                <a:sym typeface="Maven Pro"/>
              </a:rPr>
              <a:t> </a:t>
            </a:r>
            <a:r>
              <a:rPr lang="en-US" sz="2399" strike="noStrike" u="none">
                <a:solidFill>
                  <a:srgbClr val="42372A"/>
                </a:solidFill>
                <a:latin typeface="Maven Pro"/>
                <a:ea typeface="Maven Pro"/>
                <a:cs typeface="Maven Pro"/>
                <a:sym typeface="Maven Pro"/>
              </a:rPr>
              <a:t>số</a:t>
            </a:r>
            <a:r>
              <a:rPr lang="en-US" sz="2399" strike="noStrike" u="none">
                <a:solidFill>
                  <a:srgbClr val="42372A"/>
                </a:solidFill>
                <a:latin typeface="Maven Pro"/>
                <a:ea typeface="Maven Pro"/>
                <a:cs typeface="Maven Pro"/>
                <a:sym typeface="Maven Pro"/>
              </a:rPr>
              <a:t>ng </a:t>
            </a:r>
            <a:r>
              <a:rPr lang="en-US" sz="2399" strike="noStrike" u="none">
                <a:solidFill>
                  <a:srgbClr val="42372A"/>
                </a:solidFill>
                <a:latin typeface="Maven Pro"/>
                <a:ea typeface="Maven Pro"/>
                <a:cs typeface="Maven Pro"/>
                <a:sym typeface="Maven Pro"/>
              </a:rPr>
              <a:t>còn</a:t>
            </a:r>
            <a:r>
              <a:rPr lang="en-US" sz="2399" strike="noStrike" u="none">
                <a:solidFill>
                  <a:srgbClr val="42372A"/>
                </a:solidFill>
                <a:latin typeface="Maven Pro"/>
                <a:ea typeface="Maven Pro"/>
                <a:cs typeface="Maven Pro"/>
                <a:sym typeface="Maven Pro"/>
              </a:rPr>
              <a:t> của </a:t>
            </a:r>
            <a:r>
              <a:rPr lang="en-US" sz="2399" strike="noStrike" u="none">
                <a:solidFill>
                  <a:srgbClr val="42372A"/>
                </a:solidFill>
                <a:latin typeface="Maven Pro"/>
                <a:ea typeface="Maven Pro"/>
                <a:cs typeface="Maven Pro"/>
                <a:sym typeface="Maven Pro"/>
              </a:rPr>
              <a:t>dâ</a:t>
            </a:r>
            <a:r>
              <a:rPr lang="en-US" sz="2399" strike="noStrike" u="none">
                <a:solidFill>
                  <a:srgbClr val="42372A"/>
                </a:solidFill>
                <a:latin typeface="Maven Pro"/>
                <a:ea typeface="Maven Pro"/>
                <a:cs typeface="Maven Pro"/>
                <a:sym typeface="Maven Pro"/>
              </a:rPr>
              <a:t>n t</a:t>
            </a:r>
            <a:r>
              <a:rPr lang="en-US" sz="2399" strike="noStrike" u="none">
                <a:solidFill>
                  <a:srgbClr val="42372A"/>
                </a:solidFill>
                <a:latin typeface="Maven Pro"/>
                <a:ea typeface="Maven Pro"/>
                <a:cs typeface="Maven Pro"/>
                <a:sym typeface="Maven Pro"/>
              </a:rPr>
              <a:t>ộc</a:t>
            </a:r>
            <a:r>
              <a:rPr lang="en-US" sz="2399" strike="noStrike" u="none">
                <a:solidFill>
                  <a:srgbClr val="42372A"/>
                </a:solidFill>
                <a:latin typeface="Maven Pro"/>
                <a:ea typeface="Maven Pro"/>
                <a:cs typeface="Maven Pro"/>
                <a:sym typeface="Maven Pro"/>
              </a:rPr>
              <a:t>.</a:t>
            </a:r>
          </a:p>
        </p:txBody>
      </p:sp>
      <p:sp>
        <p:nvSpPr>
          <p:cNvPr name="TextBox 26" id="26"/>
          <p:cNvSpPr txBox="true"/>
          <p:nvPr/>
        </p:nvSpPr>
        <p:spPr>
          <a:xfrm rot="0">
            <a:off x="11824206" y="7638423"/>
            <a:ext cx="4402824" cy="1243965"/>
          </a:xfrm>
          <a:prstGeom prst="rect">
            <a:avLst/>
          </a:prstGeom>
        </p:spPr>
        <p:txBody>
          <a:bodyPr anchor="t" rtlCol="false" tIns="0" lIns="0" bIns="0" rIns="0">
            <a:spAutoFit/>
          </a:bodyPr>
          <a:lstStyle/>
          <a:p>
            <a:pPr algn="ctr" marL="0" indent="0" lvl="0">
              <a:lnSpc>
                <a:spcPts val="3359"/>
              </a:lnSpc>
            </a:pPr>
            <a:r>
              <a:rPr lang="en-US" sz="2399">
                <a:solidFill>
                  <a:srgbClr val="42372A"/>
                </a:solidFill>
                <a:latin typeface="Maven Pro"/>
                <a:ea typeface="Maven Pro"/>
                <a:cs typeface="Maven Pro"/>
                <a:sym typeface="Maven Pro"/>
              </a:rPr>
              <a:t>Cần kiên định mục tiêu, con đường cách mạng mà Hồ Chí Minh đã xác định.</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0" t="0" r="-36444" b="0"/>
            </a:stretch>
          </a:blipFill>
        </p:spPr>
      </p:sp>
      <p:sp>
        <p:nvSpPr>
          <p:cNvPr name="Freeform 3" id="3"/>
          <p:cNvSpPr/>
          <p:nvPr/>
        </p:nvSpPr>
        <p:spPr>
          <a:xfrm flipH="false" flipV="false" rot="0">
            <a:off x="814545" y="370211"/>
            <a:ext cx="8457642" cy="8229600"/>
          </a:xfrm>
          <a:custGeom>
            <a:avLst/>
            <a:gdLst/>
            <a:ahLst/>
            <a:cxnLst/>
            <a:rect r="r" b="b" t="t" l="l"/>
            <a:pathLst>
              <a:path h="8229600" w="8457642">
                <a:moveTo>
                  <a:pt x="0" y="0"/>
                </a:moveTo>
                <a:lnTo>
                  <a:pt x="8457642" y="0"/>
                </a:lnTo>
                <a:lnTo>
                  <a:pt x="8457642" y="8229600"/>
                </a:lnTo>
                <a:lnTo>
                  <a:pt x="0" y="8229600"/>
                </a:lnTo>
                <a:lnTo>
                  <a:pt x="0" y="0"/>
                </a:lnTo>
                <a:close/>
              </a:path>
            </a:pathLst>
          </a:custGeom>
          <a:blipFill>
            <a:blip r:embed="rId3"/>
            <a:stretch>
              <a:fillRect l="0" t="-1385" r="0" b="-1385"/>
            </a:stretch>
          </a:blipFill>
        </p:spPr>
      </p:sp>
      <p:sp>
        <p:nvSpPr>
          <p:cNvPr name="Freeform 4" id="4"/>
          <p:cNvSpPr/>
          <p:nvPr/>
        </p:nvSpPr>
        <p:spPr>
          <a:xfrm flipH="false" flipV="false" rot="0">
            <a:off x="9938937" y="2772259"/>
            <a:ext cx="7619577" cy="6879197"/>
          </a:xfrm>
          <a:custGeom>
            <a:avLst/>
            <a:gdLst/>
            <a:ahLst/>
            <a:cxnLst/>
            <a:rect r="r" b="b" t="t" l="l"/>
            <a:pathLst>
              <a:path h="6879197" w="7619577">
                <a:moveTo>
                  <a:pt x="0" y="0"/>
                </a:moveTo>
                <a:lnTo>
                  <a:pt x="7619578" y="0"/>
                </a:lnTo>
                <a:lnTo>
                  <a:pt x="7619578" y="6879197"/>
                </a:lnTo>
                <a:lnTo>
                  <a:pt x="0" y="6879197"/>
                </a:lnTo>
                <a:lnTo>
                  <a:pt x="0" y="0"/>
                </a:lnTo>
                <a:close/>
              </a:path>
            </a:pathLst>
          </a:custGeom>
          <a:blipFill>
            <a:blip r:embed="rId4"/>
            <a:stretch>
              <a:fillRect l="0" t="-34427" r="-5167" b="-40301"/>
            </a:stretch>
          </a:blipFill>
        </p:spPr>
      </p:sp>
      <p:sp>
        <p:nvSpPr>
          <p:cNvPr name="Freeform 5" id="5"/>
          <p:cNvSpPr/>
          <p:nvPr/>
        </p:nvSpPr>
        <p:spPr>
          <a:xfrm flipH="false" flipV="false" rot="0">
            <a:off x="11736606" y="891445"/>
            <a:ext cx="5412963" cy="5441755"/>
          </a:xfrm>
          <a:custGeom>
            <a:avLst/>
            <a:gdLst/>
            <a:ahLst/>
            <a:cxnLst/>
            <a:rect r="r" b="b" t="t" l="l"/>
            <a:pathLst>
              <a:path h="5441755" w="5412963">
                <a:moveTo>
                  <a:pt x="0" y="0"/>
                </a:moveTo>
                <a:lnTo>
                  <a:pt x="5412962" y="0"/>
                </a:lnTo>
                <a:lnTo>
                  <a:pt x="5412962" y="5441755"/>
                </a:lnTo>
                <a:lnTo>
                  <a:pt x="0" y="5441755"/>
                </a:lnTo>
                <a:lnTo>
                  <a:pt x="0" y="0"/>
                </a:lnTo>
                <a:close/>
              </a:path>
            </a:pathLst>
          </a:custGeom>
          <a:blipFill>
            <a:blip r:embed="rId5"/>
            <a:stretch>
              <a:fillRect l="0" t="0" r="0" b="0"/>
            </a:stretch>
          </a:blipFill>
        </p:spPr>
      </p:sp>
      <p:grpSp>
        <p:nvGrpSpPr>
          <p:cNvPr name="Group 6" id="6"/>
          <p:cNvGrpSpPr>
            <a:grpSpLocks noChangeAspect="true"/>
          </p:cNvGrpSpPr>
          <p:nvPr/>
        </p:nvGrpSpPr>
        <p:grpSpPr>
          <a:xfrm rot="0">
            <a:off x="3507551" y="696751"/>
            <a:ext cx="5636449" cy="5636449"/>
            <a:chOff x="0" y="0"/>
            <a:chExt cx="4572000" cy="4572000"/>
          </a:xfrm>
        </p:grpSpPr>
        <p:sp>
          <p:nvSpPr>
            <p:cNvPr name="Freeform 7" id="7"/>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6"/>
              <a:stretch>
                <a:fillRect l="0" t="0" r="0" b="0"/>
              </a:stretch>
            </a:blipFill>
          </p:spPr>
        </p:sp>
        <p:sp>
          <p:nvSpPr>
            <p:cNvPr name="Freeform 8" id="8"/>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7"/>
              <a:stretch>
                <a:fillRect l="0" t="0" r="0" b="0"/>
              </a:stretch>
            </a:blipFill>
          </p:spPr>
        </p:sp>
      </p:grpSp>
      <p:sp>
        <p:nvSpPr>
          <p:cNvPr name="Freeform 9" id="9"/>
          <p:cNvSpPr/>
          <p:nvPr/>
        </p:nvSpPr>
        <p:spPr>
          <a:xfrm flipH="false" flipV="false" rot="-965328">
            <a:off x="-482737" y="2385589"/>
            <a:ext cx="3844774" cy="3406207"/>
          </a:xfrm>
          <a:custGeom>
            <a:avLst/>
            <a:gdLst/>
            <a:ahLst/>
            <a:cxnLst/>
            <a:rect r="r" b="b" t="t" l="l"/>
            <a:pathLst>
              <a:path h="3406207" w="3844774">
                <a:moveTo>
                  <a:pt x="0" y="0"/>
                </a:moveTo>
                <a:lnTo>
                  <a:pt x="3844774" y="0"/>
                </a:lnTo>
                <a:lnTo>
                  <a:pt x="3844774" y="3406207"/>
                </a:lnTo>
                <a:lnTo>
                  <a:pt x="0" y="3406207"/>
                </a:lnTo>
                <a:lnTo>
                  <a:pt x="0" y="0"/>
                </a:lnTo>
                <a:close/>
              </a:path>
            </a:pathLst>
          </a:custGeom>
          <a:blipFill>
            <a:blip r:embed="rId8"/>
            <a:stretch>
              <a:fillRect l="-71759" t="-68160" r="-1716" b="-19229"/>
            </a:stretch>
          </a:blipFill>
        </p:spPr>
      </p:sp>
      <p:sp>
        <p:nvSpPr>
          <p:cNvPr name="Freeform 10" id="10"/>
          <p:cNvSpPr/>
          <p:nvPr/>
        </p:nvSpPr>
        <p:spPr>
          <a:xfrm flipH="false" flipV="false" rot="1555627">
            <a:off x="12553987" y="6229038"/>
            <a:ext cx="1992825" cy="3638064"/>
          </a:xfrm>
          <a:custGeom>
            <a:avLst/>
            <a:gdLst/>
            <a:ahLst/>
            <a:cxnLst/>
            <a:rect r="r" b="b" t="t" l="l"/>
            <a:pathLst>
              <a:path h="3638064" w="1992825">
                <a:moveTo>
                  <a:pt x="0" y="0"/>
                </a:moveTo>
                <a:lnTo>
                  <a:pt x="1992825" y="0"/>
                </a:lnTo>
                <a:lnTo>
                  <a:pt x="1992825" y="3638064"/>
                </a:lnTo>
                <a:lnTo>
                  <a:pt x="0" y="3638064"/>
                </a:lnTo>
                <a:lnTo>
                  <a:pt x="0" y="0"/>
                </a:lnTo>
                <a:close/>
              </a:path>
            </a:pathLst>
          </a:custGeom>
          <a:blipFill>
            <a:blip r:embed="rId9"/>
            <a:stretch>
              <a:fillRect l="0" t="0" r="0" b="0"/>
            </a:stretch>
          </a:blipFill>
        </p:spPr>
      </p:sp>
      <p:sp>
        <p:nvSpPr>
          <p:cNvPr name="Freeform 11" id="11"/>
          <p:cNvSpPr/>
          <p:nvPr/>
        </p:nvSpPr>
        <p:spPr>
          <a:xfrm flipH="false" flipV="false" rot="-5400000">
            <a:off x="5167063" y="7203861"/>
            <a:ext cx="2596293" cy="704244"/>
          </a:xfrm>
          <a:custGeom>
            <a:avLst/>
            <a:gdLst/>
            <a:ahLst/>
            <a:cxnLst/>
            <a:rect r="r" b="b" t="t" l="l"/>
            <a:pathLst>
              <a:path h="704244" w="2596293">
                <a:moveTo>
                  <a:pt x="0" y="0"/>
                </a:moveTo>
                <a:lnTo>
                  <a:pt x="2596293" y="0"/>
                </a:lnTo>
                <a:lnTo>
                  <a:pt x="2596293" y="704244"/>
                </a:lnTo>
                <a:lnTo>
                  <a:pt x="0" y="704244"/>
                </a:lnTo>
                <a:lnTo>
                  <a:pt x="0" y="0"/>
                </a:lnTo>
                <a:close/>
              </a:path>
            </a:pathLst>
          </a:custGeom>
          <a:blipFill>
            <a:blip r:embed="rId10"/>
            <a:stretch>
              <a:fillRect l="0" t="0" r="0" b="0"/>
            </a:stretch>
          </a:blipFill>
        </p:spPr>
      </p:sp>
      <p:grpSp>
        <p:nvGrpSpPr>
          <p:cNvPr name="Group 12" id="12"/>
          <p:cNvGrpSpPr/>
          <p:nvPr/>
        </p:nvGrpSpPr>
        <p:grpSpPr>
          <a:xfrm rot="0">
            <a:off x="4371856" y="8269586"/>
            <a:ext cx="9718985" cy="1110742"/>
            <a:chOff x="0" y="0"/>
            <a:chExt cx="14407825" cy="1646610"/>
          </a:xfrm>
        </p:grpSpPr>
        <p:sp>
          <p:nvSpPr>
            <p:cNvPr name="Freeform 13" id="13"/>
            <p:cNvSpPr/>
            <p:nvPr/>
          </p:nvSpPr>
          <p:spPr>
            <a:xfrm flipH="false" flipV="false" rot="0">
              <a:off x="0" y="0"/>
              <a:ext cx="14407826" cy="1646610"/>
            </a:xfrm>
            <a:custGeom>
              <a:avLst/>
              <a:gdLst/>
              <a:ahLst/>
              <a:cxnLst/>
              <a:rect r="r" b="b" t="t" l="l"/>
              <a:pathLst>
                <a:path h="1646610" w="14407826">
                  <a:moveTo>
                    <a:pt x="2390" y="0"/>
                  </a:moveTo>
                  <a:lnTo>
                    <a:pt x="14405437" y="0"/>
                  </a:lnTo>
                  <a:cubicBezTo>
                    <a:pt x="14406756" y="0"/>
                    <a:pt x="14407826" y="1070"/>
                    <a:pt x="14407826" y="2390"/>
                  </a:cubicBezTo>
                  <a:lnTo>
                    <a:pt x="14407826" y="1644220"/>
                  </a:lnTo>
                  <a:cubicBezTo>
                    <a:pt x="14407826" y="1644854"/>
                    <a:pt x="14407575" y="1645462"/>
                    <a:pt x="14407127" y="1645910"/>
                  </a:cubicBezTo>
                  <a:cubicBezTo>
                    <a:pt x="14406677" y="1646358"/>
                    <a:pt x="14406070" y="1646610"/>
                    <a:pt x="14405437" y="1646610"/>
                  </a:cubicBezTo>
                  <a:lnTo>
                    <a:pt x="2390" y="1646610"/>
                  </a:lnTo>
                  <a:cubicBezTo>
                    <a:pt x="1756" y="1646610"/>
                    <a:pt x="1148" y="1646358"/>
                    <a:pt x="700" y="1645910"/>
                  </a:cubicBezTo>
                  <a:cubicBezTo>
                    <a:pt x="252" y="1645462"/>
                    <a:pt x="0" y="1644854"/>
                    <a:pt x="0" y="1644220"/>
                  </a:cubicBezTo>
                  <a:lnTo>
                    <a:pt x="0" y="2390"/>
                  </a:lnTo>
                  <a:cubicBezTo>
                    <a:pt x="0" y="1756"/>
                    <a:pt x="252" y="1148"/>
                    <a:pt x="700" y="700"/>
                  </a:cubicBezTo>
                  <a:cubicBezTo>
                    <a:pt x="1148" y="252"/>
                    <a:pt x="1756" y="0"/>
                    <a:pt x="2390" y="0"/>
                  </a:cubicBezTo>
                  <a:close/>
                </a:path>
              </a:pathLst>
            </a:custGeom>
            <a:solidFill>
              <a:srgbClr val="42372A"/>
            </a:solidFill>
            <a:ln cap="sq">
              <a:noFill/>
              <a:prstDash val="sysDot"/>
              <a:miter/>
            </a:ln>
          </p:spPr>
        </p:sp>
        <p:sp>
          <p:nvSpPr>
            <p:cNvPr name="TextBox 14" id="14"/>
            <p:cNvSpPr txBox="true"/>
            <p:nvPr/>
          </p:nvSpPr>
          <p:spPr>
            <a:xfrm>
              <a:off x="0" y="-47625"/>
              <a:ext cx="14407825" cy="1694235"/>
            </a:xfrm>
            <a:prstGeom prst="rect">
              <a:avLst/>
            </a:prstGeom>
          </p:spPr>
          <p:txBody>
            <a:bodyPr anchor="ctr" rtlCol="false" tIns="254000" lIns="254000" bIns="254000" rIns="254000"/>
            <a:lstStyle/>
            <a:p>
              <a:pPr algn="ctr">
                <a:lnSpc>
                  <a:spcPts val="2800"/>
                </a:lnSpc>
              </a:pPr>
              <a:r>
                <a:rPr lang="en-US" sz="2000">
                  <a:solidFill>
                    <a:srgbClr val="FFFFFF"/>
                  </a:solidFill>
                  <a:latin typeface="Maven Pro"/>
                  <a:ea typeface="Maven Pro"/>
                  <a:cs typeface="Maven Pro"/>
                  <a:sym typeface="Maven Pro"/>
                </a:rPr>
                <a:t>Quán triệt tư tưởng thống nhất giữa lời nói và việc làm trong toàn Đảng.</a:t>
              </a:r>
            </a:p>
            <a:p>
              <a:pPr algn="ctr">
                <a:lnSpc>
                  <a:spcPts val="2800"/>
                </a:lnSpc>
              </a:pPr>
              <a:r>
                <a:rPr lang="en-US" sz="2000">
                  <a:solidFill>
                    <a:srgbClr val="FFFFFF"/>
                  </a:solidFill>
                  <a:latin typeface="Maven Pro"/>
                  <a:ea typeface="Maven Pro"/>
                  <a:cs typeface="Maven Pro"/>
                  <a:sym typeface="Maven Pro"/>
                </a:rPr>
                <a:t>Nâng cao nhận thức tư tưởng, giữ vững bản lĩnh chính trị cho cán bộ, đảng viên.</a:t>
              </a:r>
            </a:p>
          </p:txBody>
        </p:sp>
      </p:grpSp>
      <p:grpSp>
        <p:nvGrpSpPr>
          <p:cNvPr name="Group 15" id="15"/>
          <p:cNvGrpSpPr>
            <a:grpSpLocks noChangeAspect="true"/>
          </p:cNvGrpSpPr>
          <p:nvPr/>
        </p:nvGrpSpPr>
        <p:grpSpPr>
          <a:xfrm rot="0">
            <a:off x="11624862" y="1028700"/>
            <a:ext cx="5636449" cy="5636449"/>
            <a:chOff x="0" y="0"/>
            <a:chExt cx="4572000" cy="4572000"/>
          </a:xfrm>
        </p:grpSpPr>
        <p:sp>
          <p:nvSpPr>
            <p:cNvPr name="Freeform 16" id="16"/>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11"/>
              <a:stretch>
                <a:fillRect l="-40702" t="0" r="-40702" b="0"/>
              </a:stretch>
            </a:blipFill>
          </p:spPr>
        </p:sp>
        <p:sp>
          <p:nvSpPr>
            <p:cNvPr name="Freeform 17" id="17"/>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7"/>
              <a:stretch>
                <a:fillRect l="0" t="0" r="0" b="0"/>
              </a:stretch>
            </a:blipFill>
          </p:spPr>
        </p:sp>
      </p:grpSp>
      <p:sp>
        <p:nvSpPr>
          <p:cNvPr name="Freeform 18" id="18"/>
          <p:cNvSpPr/>
          <p:nvPr/>
        </p:nvSpPr>
        <p:spPr>
          <a:xfrm flipH="false" flipV="false" rot="-75504">
            <a:off x="15623707" y="153586"/>
            <a:ext cx="2636171" cy="2590038"/>
          </a:xfrm>
          <a:custGeom>
            <a:avLst/>
            <a:gdLst/>
            <a:ahLst/>
            <a:cxnLst/>
            <a:rect r="r" b="b" t="t" l="l"/>
            <a:pathLst>
              <a:path h="2590038" w="2636171">
                <a:moveTo>
                  <a:pt x="0" y="0"/>
                </a:moveTo>
                <a:lnTo>
                  <a:pt x="2636170" y="0"/>
                </a:lnTo>
                <a:lnTo>
                  <a:pt x="2636170" y="2590038"/>
                </a:lnTo>
                <a:lnTo>
                  <a:pt x="0" y="2590038"/>
                </a:lnTo>
                <a:lnTo>
                  <a:pt x="0" y="0"/>
                </a:lnTo>
                <a:close/>
              </a:path>
            </a:pathLst>
          </a:custGeom>
          <a:blipFill>
            <a:blip r:embed="rId1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3912" t="0" r="-2532" b="0"/>
            </a:stretch>
          </a:blipFill>
        </p:spPr>
      </p:sp>
      <p:sp>
        <p:nvSpPr>
          <p:cNvPr name="Freeform 3" id="3"/>
          <p:cNvSpPr/>
          <p:nvPr/>
        </p:nvSpPr>
        <p:spPr>
          <a:xfrm flipH="false" flipV="false" rot="0">
            <a:off x="3560670" y="1745110"/>
            <a:ext cx="5079829" cy="1727142"/>
          </a:xfrm>
          <a:custGeom>
            <a:avLst/>
            <a:gdLst/>
            <a:ahLst/>
            <a:cxnLst/>
            <a:rect r="r" b="b" t="t" l="l"/>
            <a:pathLst>
              <a:path h="1727142" w="5079829">
                <a:moveTo>
                  <a:pt x="0" y="0"/>
                </a:moveTo>
                <a:lnTo>
                  <a:pt x="5079829" y="0"/>
                </a:lnTo>
                <a:lnTo>
                  <a:pt x="5079829" y="1727142"/>
                </a:lnTo>
                <a:lnTo>
                  <a:pt x="0" y="1727142"/>
                </a:lnTo>
                <a:lnTo>
                  <a:pt x="0" y="0"/>
                </a:lnTo>
                <a:close/>
              </a:path>
            </a:pathLst>
          </a:custGeom>
          <a:blipFill>
            <a:blip r:embed="rId3"/>
            <a:stretch>
              <a:fillRect l="0" t="0" r="0" b="0"/>
            </a:stretch>
          </a:blipFill>
        </p:spPr>
      </p:sp>
      <p:sp>
        <p:nvSpPr>
          <p:cNvPr name="Freeform 4" id="4"/>
          <p:cNvSpPr/>
          <p:nvPr/>
        </p:nvSpPr>
        <p:spPr>
          <a:xfrm flipH="false" flipV="false" rot="0">
            <a:off x="532075" y="4775636"/>
            <a:ext cx="4554723" cy="5986492"/>
          </a:xfrm>
          <a:custGeom>
            <a:avLst/>
            <a:gdLst/>
            <a:ahLst/>
            <a:cxnLst/>
            <a:rect r="r" b="b" t="t" l="l"/>
            <a:pathLst>
              <a:path h="5986492" w="4554723">
                <a:moveTo>
                  <a:pt x="0" y="0"/>
                </a:moveTo>
                <a:lnTo>
                  <a:pt x="4554723" y="0"/>
                </a:lnTo>
                <a:lnTo>
                  <a:pt x="4554723" y="5986492"/>
                </a:lnTo>
                <a:lnTo>
                  <a:pt x="0" y="5986492"/>
                </a:lnTo>
                <a:lnTo>
                  <a:pt x="0" y="0"/>
                </a:lnTo>
                <a:close/>
              </a:path>
            </a:pathLst>
          </a:custGeom>
          <a:blipFill>
            <a:blip r:embed="rId4"/>
            <a:stretch>
              <a:fillRect l="0" t="0" r="0" b="0"/>
            </a:stretch>
          </a:blipFill>
        </p:spPr>
      </p:sp>
      <p:sp>
        <p:nvSpPr>
          <p:cNvPr name="Freeform 5" id="5"/>
          <p:cNvSpPr/>
          <p:nvPr/>
        </p:nvSpPr>
        <p:spPr>
          <a:xfrm flipH="false" flipV="false" rot="1568072">
            <a:off x="-1743023" y="8314038"/>
            <a:ext cx="9647738" cy="3929845"/>
          </a:xfrm>
          <a:custGeom>
            <a:avLst/>
            <a:gdLst/>
            <a:ahLst/>
            <a:cxnLst/>
            <a:rect r="r" b="b" t="t" l="l"/>
            <a:pathLst>
              <a:path h="3929845" w="9647738">
                <a:moveTo>
                  <a:pt x="0" y="0"/>
                </a:moveTo>
                <a:lnTo>
                  <a:pt x="9647738" y="0"/>
                </a:lnTo>
                <a:lnTo>
                  <a:pt x="9647738" y="3929846"/>
                </a:lnTo>
                <a:lnTo>
                  <a:pt x="0" y="3929846"/>
                </a:lnTo>
                <a:lnTo>
                  <a:pt x="0" y="0"/>
                </a:lnTo>
                <a:close/>
              </a:path>
            </a:pathLst>
          </a:custGeom>
          <a:blipFill>
            <a:blip r:embed="rId5"/>
            <a:stretch>
              <a:fillRect l="0" t="0" r="0" b="0"/>
            </a:stretch>
          </a:blipFill>
        </p:spPr>
      </p:sp>
      <p:sp>
        <p:nvSpPr>
          <p:cNvPr name="Freeform 6" id="6"/>
          <p:cNvSpPr/>
          <p:nvPr/>
        </p:nvSpPr>
        <p:spPr>
          <a:xfrm flipH="false" flipV="false" rot="329814">
            <a:off x="2660487" y="7760265"/>
            <a:ext cx="3085500" cy="2626532"/>
          </a:xfrm>
          <a:custGeom>
            <a:avLst/>
            <a:gdLst/>
            <a:ahLst/>
            <a:cxnLst/>
            <a:rect r="r" b="b" t="t" l="l"/>
            <a:pathLst>
              <a:path h="2626532" w="3085500">
                <a:moveTo>
                  <a:pt x="0" y="0"/>
                </a:moveTo>
                <a:lnTo>
                  <a:pt x="3085501" y="0"/>
                </a:lnTo>
                <a:lnTo>
                  <a:pt x="3085501" y="2626532"/>
                </a:lnTo>
                <a:lnTo>
                  <a:pt x="0" y="2626532"/>
                </a:lnTo>
                <a:lnTo>
                  <a:pt x="0" y="0"/>
                </a:lnTo>
                <a:close/>
              </a:path>
            </a:pathLst>
          </a:custGeom>
          <a:blipFill>
            <a:blip r:embed="rId6"/>
            <a:stretch>
              <a:fillRect l="0" t="0" r="0" b="0"/>
            </a:stretch>
          </a:blipFill>
        </p:spPr>
      </p:sp>
      <p:sp>
        <p:nvSpPr>
          <p:cNvPr name="Freeform 7" id="7"/>
          <p:cNvSpPr/>
          <p:nvPr/>
        </p:nvSpPr>
        <p:spPr>
          <a:xfrm flipH="false" flipV="false" rot="0">
            <a:off x="319669" y="4949526"/>
            <a:ext cx="3123811" cy="6279017"/>
          </a:xfrm>
          <a:custGeom>
            <a:avLst/>
            <a:gdLst/>
            <a:ahLst/>
            <a:cxnLst/>
            <a:rect r="r" b="b" t="t" l="l"/>
            <a:pathLst>
              <a:path h="6279017" w="3123811">
                <a:moveTo>
                  <a:pt x="0" y="0"/>
                </a:moveTo>
                <a:lnTo>
                  <a:pt x="3123811" y="0"/>
                </a:lnTo>
                <a:lnTo>
                  <a:pt x="3123811" y="6279017"/>
                </a:lnTo>
                <a:lnTo>
                  <a:pt x="0" y="6279017"/>
                </a:lnTo>
                <a:lnTo>
                  <a:pt x="0" y="0"/>
                </a:lnTo>
                <a:close/>
              </a:path>
            </a:pathLst>
          </a:custGeom>
          <a:blipFill>
            <a:blip r:embed="rId7"/>
            <a:stretch>
              <a:fillRect l="0" t="0" r="0" b="0"/>
            </a:stretch>
          </a:blipFill>
        </p:spPr>
      </p:sp>
      <p:sp>
        <p:nvSpPr>
          <p:cNvPr name="Freeform 8" id="8"/>
          <p:cNvSpPr/>
          <p:nvPr/>
        </p:nvSpPr>
        <p:spPr>
          <a:xfrm flipH="false" flipV="false" rot="0">
            <a:off x="340268" y="4348785"/>
            <a:ext cx="2370364" cy="2328883"/>
          </a:xfrm>
          <a:custGeom>
            <a:avLst/>
            <a:gdLst/>
            <a:ahLst/>
            <a:cxnLst/>
            <a:rect r="r" b="b" t="t" l="l"/>
            <a:pathLst>
              <a:path h="2328883" w="2370364">
                <a:moveTo>
                  <a:pt x="0" y="0"/>
                </a:moveTo>
                <a:lnTo>
                  <a:pt x="2370364" y="0"/>
                </a:lnTo>
                <a:lnTo>
                  <a:pt x="2370364" y="2328883"/>
                </a:lnTo>
                <a:lnTo>
                  <a:pt x="0" y="2328883"/>
                </a:lnTo>
                <a:lnTo>
                  <a:pt x="0" y="0"/>
                </a:lnTo>
                <a:close/>
              </a:path>
            </a:pathLst>
          </a:custGeom>
          <a:blipFill>
            <a:blip r:embed="rId8"/>
            <a:stretch>
              <a:fillRect l="0" t="0" r="0" b="0"/>
            </a:stretch>
          </a:blipFill>
        </p:spPr>
      </p:sp>
      <p:sp>
        <p:nvSpPr>
          <p:cNvPr name="Freeform 9" id="9"/>
          <p:cNvSpPr/>
          <p:nvPr/>
        </p:nvSpPr>
        <p:spPr>
          <a:xfrm flipH="false" flipV="false" rot="856904">
            <a:off x="12055825" y="-1687401"/>
            <a:ext cx="9899460" cy="5655066"/>
          </a:xfrm>
          <a:custGeom>
            <a:avLst/>
            <a:gdLst/>
            <a:ahLst/>
            <a:cxnLst/>
            <a:rect r="r" b="b" t="t" l="l"/>
            <a:pathLst>
              <a:path h="5655066" w="9899460">
                <a:moveTo>
                  <a:pt x="0" y="0"/>
                </a:moveTo>
                <a:lnTo>
                  <a:pt x="9899460" y="0"/>
                </a:lnTo>
                <a:lnTo>
                  <a:pt x="9899460" y="5655066"/>
                </a:lnTo>
                <a:lnTo>
                  <a:pt x="0" y="5655066"/>
                </a:lnTo>
                <a:lnTo>
                  <a:pt x="0" y="0"/>
                </a:lnTo>
                <a:close/>
              </a:path>
            </a:pathLst>
          </a:custGeom>
          <a:blipFill>
            <a:blip r:embed="rId9"/>
            <a:stretch>
              <a:fillRect l="0" t="0" r="0" b="0"/>
            </a:stretch>
          </a:blipFill>
        </p:spPr>
      </p:sp>
      <p:sp>
        <p:nvSpPr>
          <p:cNvPr name="Freeform 10" id="10"/>
          <p:cNvSpPr/>
          <p:nvPr/>
        </p:nvSpPr>
        <p:spPr>
          <a:xfrm flipH="false" flipV="false" rot="1141802">
            <a:off x="9697231" y="-953766"/>
            <a:ext cx="12203780" cy="3066200"/>
          </a:xfrm>
          <a:custGeom>
            <a:avLst/>
            <a:gdLst/>
            <a:ahLst/>
            <a:cxnLst/>
            <a:rect r="r" b="b" t="t" l="l"/>
            <a:pathLst>
              <a:path h="3066200" w="12203780">
                <a:moveTo>
                  <a:pt x="0" y="0"/>
                </a:moveTo>
                <a:lnTo>
                  <a:pt x="12203780" y="0"/>
                </a:lnTo>
                <a:lnTo>
                  <a:pt x="12203780" y="3066200"/>
                </a:lnTo>
                <a:lnTo>
                  <a:pt x="0" y="3066200"/>
                </a:lnTo>
                <a:lnTo>
                  <a:pt x="0" y="0"/>
                </a:lnTo>
                <a:close/>
              </a:path>
            </a:pathLst>
          </a:custGeom>
          <a:blipFill>
            <a:blip r:embed="rId10"/>
            <a:stretch>
              <a:fillRect l="0" t="0" r="0" b="0"/>
            </a:stretch>
          </a:blipFill>
        </p:spPr>
      </p:sp>
      <p:sp>
        <p:nvSpPr>
          <p:cNvPr name="Freeform 11" id="11"/>
          <p:cNvSpPr/>
          <p:nvPr/>
        </p:nvSpPr>
        <p:spPr>
          <a:xfrm flipH="false" flipV="false" rot="-965328">
            <a:off x="9721304" y="-1125503"/>
            <a:ext cx="2792199" cy="2834269"/>
          </a:xfrm>
          <a:custGeom>
            <a:avLst/>
            <a:gdLst/>
            <a:ahLst/>
            <a:cxnLst/>
            <a:rect r="r" b="b" t="t" l="l"/>
            <a:pathLst>
              <a:path h="2834269" w="2792199">
                <a:moveTo>
                  <a:pt x="0" y="0"/>
                </a:moveTo>
                <a:lnTo>
                  <a:pt x="2792200" y="0"/>
                </a:lnTo>
                <a:lnTo>
                  <a:pt x="2792200" y="2834269"/>
                </a:lnTo>
                <a:lnTo>
                  <a:pt x="0" y="2834269"/>
                </a:lnTo>
                <a:lnTo>
                  <a:pt x="0" y="0"/>
                </a:lnTo>
                <a:close/>
              </a:path>
            </a:pathLst>
          </a:custGeom>
          <a:blipFill>
            <a:blip r:embed="rId11"/>
            <a:stretch>
              <a:fillRect l="0" t="-142402" r="-159531" b="-2279"/>
            </a:stretch>
          </a:blipFill>
        </p:spPr>
      </p:sp>
      <p:sp>
        <p:nvSpPr>
          <p:cNvPr name="Freeform 12" id="12"/>
          <p:cNvSpPr/>
          <p:nvPr/>
        </p:nvSpPr>
        <p:spPr>
          <a:xfrm flipH="false" flipV="false" rot="0">
            <a:off x="10162889" y="5375830"/>
            <a:ext cx="5079829" cy="1727142"/>
          </a:xfrm>
          <a:custGeom>
            <a:avLst/>
            <a:gdLst/>
            <a:ahLst/>
            <a:cxnLst/>
            <a:rect r="r" b="b" t="t" l="l"/>
            <a:pathLst>
              <a:path h="1727142" w="5079829">
                <a:moveTo>
                  <a:pt x="0" y="0"/>
                </a:moveTo>
                <a:lnTo>
                  <a:pt x="5079829" y="0"/>
                </a:lnTo>
                <a:lnTo>
                  <a:pt x="5079829" y="1727142"/>
                </a:lnTo>
                <a:lnTo>
                  <a:pt x="0" y="1727142"/>
                </a:lnTo>
                <a:lnTo>
                  <a:pt x="0" y="0"/>
                </a:lnTo>
                <a:close/>
              </a:path>
            </a:pathLst>
          </a:custGeom>
          <a:blipFill>
            <a:blip r:embed="rId3"/>
            <a:stretch>
              <a:fillRect l="0" t="0" r="0" b="0"/>
            </a:stretch>
          </a:blipFill>
        </p:spPr>
      </p:sp>
      <p:grpSp>
        <p:nvGrpSpPr>
          <p:cNvPr name="Group 13" id="13"/>
          <p:cNvGrpSpPr/>
          <p:nvPr/>
        </p:nvGrpSpPr>
        <p:grpSpPr>
          <a:xfrm rot="0">
            <a:off x="3443480" y="291632"/>
            <a:ext cx="5021067" cy="3180621"/>
            <a:chOff x="0" y="0"/>
            <a:chExt cx="42626167" cy="27001763"/>
          </a:xfrm>
        </p:grpSpPr>
        <p:sp>
          <p:nvSpPr>
            <p:cNvPr name="Freeform 14" id="14"/>
            <p:cNvSpPr/>
            <p:nvPr/>
          </p:nvSpPr>
          <p:spPr>
            <a:xfrm flipH="false" flipV="false" rot="0">
              <a:off x="38100" y="38100"/>
              <a:ext cx="42551235" cy="26925563"/>
            </a:xfrm>
            <a:custGeom>
              <a:avLst/>
              <a:gdLst/>
              <a:ahLst/>
              <a:cxnLst/>
              <a:rect r="r" b="b" t="t" l="l"/>
              <a:pathLst>
                <a:path h="26925563" w="42551235">
                  <a:moveTo>
                    <a:pt x="42551235" y="452120"/>
                  </a:moveTo>
                  <a:lnTo>
                    <a:pt x="42551235" y="26473441"/>
                  </a:lnTo>
                  <a:cubicBezTo>
                    <a:pt x="42551235" y="26722363"/>
                    <a:pt x="42348035" y="26925563"/>
                    <a:pt x="42099117" y="26925563"/>
                  </a:cubicBezTo>
                  <a:lnTo>
                    <a:pt x="7706360" y="26925563"/>
                  </a:lnTo>
                  <a:lnTo>
                    <a:pt x="6588760" y="26206741"/>
                  </a:lnTo>
                  <a:lnTo>
                    <a:pt x="2498090" y="26206741"/>
                  </a:lnTo>
                  <a:lnTo>
                    <a:pt x="1614170" y="26925563"/>
                  </a:lnTo>
                  <a:lnTo>
                    <a:pt x="452120" y="26925563"/>
                  </a:lnTo>
                  <a:cubicBezTo>
                    <a:pt x="203200" y="26925563"/>
                    <a:pt x="0" y="26722363"/>
                    <a:pt x="0" y="26473441"/>
                  </a:cubicBezTo>
                  <a:lnTo>
                    <a:pt x="0" y="452120"/>
                  </a:lnTo>
                  <a:cubicBezTo>
                    <a:pt x="0" y="203200"/>
                    <a:pt x="203200" y="0"/>
                    <a:pt x="452120" y="0"/>
                  </a:cubicBezTo>
                  <a:lnTo>
                    <a:pt x="42099117" y="0"/>
                  </a:lnTo>
                  <a:cubicBezTo>
                    <a:pt x="42198178" y="0"/>
                    <a:pt x="42293428" y="31750"/>
                    <a:pt x="42372167" y="92710"/>
                  </a:cubicBezTo>
                  <a:cubicBezTo>
                    <a:pt x="42485196" y="179070"/>
                    <a:pt x="42551235" y="309880"/>
                    <a:pt x="42551235" y="452120"/>
                  </a:cubicBezTo>
                  <a:close/>
                </a:path>
              </a:pathLst>
            </a:custGeom>
            <a:blipFill>
              <a:blip r:embed="rId12"/>
              <a:stretch>
                <a:fillRect l="-2041" t="-141" r="-2048" b="-153"/>
              </a:stretch>
            </a:blipFill>
          </p:spPr>
        </p:sp>
        <p:sp>
          <p:nvSpPr>
            <p:cNvPr name="Freeform 15" id="15"/>
            <p:cNvSpPr/>
            <p:nvPr/>
          </p:nvSpPr>
          <p:spPr>
            <a:xfrm flipH="false" flipV="false" rot="0">
              <a:off x="0" y="0"/>
              <a:ext cx="42626167" cy="27003031"/>
            </a:xfrm>
            <a:custGeom>
              <a:avLst/>
              <a:gdLst/>
              <a:ahLst/>
              <a:cxnLst/>
              <a:rect r="r" b="b" t="t" l="l"/>
              <a:pathLst>
                <a:path h="27003031" w="42626167">
                  <a:moveTo>
                    <a:pt x="2523490" y="25673343"/>
                  </a:moveTo>
                  <a:lnTo>
                    <a:pt x="834390" y="25673343"/>
                  </a:lnTo>
                  <a:lnTo>
                    <a:pt x="834390" y="1785620"/>
                  </a:lnTo>
                  <a:lnTo>
                    <a:pt x="2327910" y="293370"/>
                  </a:lnTo>
                  <a:lnTo>
                    <a:pt x="32652857" y="293370"/>
                  </a:lnTo>
                  <a:lnTo>
                    <a:pt x="33426285" y="835660"/>
                  </a:lnTo>
                  <a:lnTo>
                    <a:pt x="41793046" y="835660"/>
                  </a:lnTo>
                  <a:lnTo>
                    <a:pt x="41793046" y="24532882"/>
                  </a:lnTo>
                  <a:lnTo>
                    <a:pt x="42335335" y="25477763"/>
                  </a:lnTo>
                  <a:lnTo>
                    <a:pt x="42335335" y="26512813"/>
                  </a:lnTo>
                  <a:cubicBezTo>
                    <a:pt x="42335335" y="26622031"/>
                    <a:pt x="42246435" y="26710931"/>
                    <a:pt x="42138485" y="26710931"/>
                  </a:cubicBezTo>
                  <a:lnTo>
                    <a:pt x="7819390" y="26710931"/>
                  </a:lnTo>
                  <a:lnTo>
                    <a:pt x="6700520" y="25992113"/>
                  </a:lnTo>
                  <a:lnTo>
                    <a:pt x="2523490" y="25992113"/>
                  </a:lnTo>
                  <a:lnTo>
                    <a:pt x="2523490" y="25674613"/>
                  </a:lnTo>
                  <a:close/>
                  <a:moveTo>
                    <a:pt x="872490" y="25635243"/>
                  </a:moveTo>
                  <a:lnTo>
                    <a:pt x="2561590" y="25635243"/>
                  </a:lnTo>
                  <a:lnTo>
                    <a:pt x="2561590" y="25952743"/>
                  </a:lnTo>
                  <a:lnTo>
                    <a:pt x="6711950" y="25952743"/>
                  </a:lnTo>
                  <a:lnTo>
                    <a:pt x="6789420" y="26002273"/>
                  </a:lnTo>
                  <a:lnTo>
                    <a:pt x="7830820" y="26671563"/>
                  </a:lnTo>
                  <a:lnTo>
                    <a:pt x="42137217" y="26671563"/>
                  </a:lnTo>
                  <a:cubicBezTo>
                    <a:pt x="42224846" y="26671563"/>
                    <a:pt x="42295967" y="26600441"/>
                    <a:pt x="42295967" y="26511541"/>
                  </a:cubicBezTo>
                  <a:lnTo>
                    <a:pt x="42295967" y="25486654"/>
                  </a:lnTo>
                  <a:lnTo>
                    <a:pt x="41753678" y="24541773"/>
                  </a:lnTo>
                  <a:lnTo>
                    <a:pt x="41753678" y="872490"/>
                  </a:lnTo>
                  <a:lnTo>
                    <a:pt x="33412317" y="872490"/>
                  </a:lnTo>
                  <a:lnTo>
                    <a:pt x="32638885" y="330200"/>
                  </a:lnTo>
                  <a:lnTo>
                    <a:pt x="2343150" y="330200"/>
                  </a:lnTo>
                  <a:lnTo>
                    <a:pt x="872490" y="1800860"/>
                  </a:lnTo>
                  <a:lnTo>
                    <a:pt x="872490" y="25635241"/>
                  </a:lnTo>
                  <a:close/>
                  <a:moveTo>
                    <a:pt x="1658620" y="27001763"/>
                  </a:moveTo>
                  <a:lnTo>
                    <a:pt x="490220" y="27001763"/>
                  </a:lnTo>
                  <a:cubicBezTo>
                    <a:pt x="219710" y="27001763"/>
                    <a:pt x="0" y="26782052"/>
                    <a:pt x="0" y="26511541"/>
                  </a:cubicBezTo>
                  <a:lnTo>
                    <a:pt x="0" y="490220"/>
                  </a:lnTo>
                  <a:cubicBezTo>
                    <a:pt x="0" y="219710"/>
                    <a:pt x="219710" y="0"/>
                    <a:pt x="490220" y="0"/>
                  </a:cubicBezTo>
                  <a:lnTo>
                    <a:pt x="42137217" y="0"/>
                  </a:lnTo>
                  <a:cubicBezTo>
                    <a:pt x="42245167" y="0"/>
                    <a:pt x="42348035" y="34290"/>
                    <a:pt x="42433128" y="100330"/>
                  </a:cubicBezTo>
                  <a:cubicBezTo>
                    <a:pt x="42556317" y="194310"/>
                    <a:pt x="42626167" y="336550"/>
                    <a:pt x="42626167" y="490220"/>
                  </a:cubicBezTo>
                  <a:lnTo>
                    <a:pt x="42626167" y="26511541"/>
                  </a:lnTo>
                  <a:cubicBezTo>
                    <a:pt x="42626167" y="26782052"/>
                    <a:pt x="42406457" y="27001763"/>
                    <a:pt x="42135946" y="27001763"/>
                  </a:cubicBezTo>
                  <a:lnTo>
                    <a:pt x="7733030" y="27001763"/>
                  </a:lnTo>
                  <a:lnTo>
                    <a:pt x="7727950" y="26999223"/>
                  </a:lnTo>
                  <a:lnTo>
                    <a:pt x="6614161" y="26284213"/>
                  </a:lnTo>
                  <a:lnTo>
                    <a:pt x="2548890" y="26284213"/>
                  </a:lnTo>
                  <a:lnTo>
                    <a:pt x="1664970" y="27003031"/>
                  </a:lnTo>
                  <a:lnTo>
                    <a:pt x="1658620" y="27003031"/>
                  </a:lnTo>
                  <a:close/>
                  <a:moveTo>
                    <a:pt x="1249680" y="26963663"/>
                  </a:moveTo>
                  <a:lnTo>
                    <a:pt x="1652270" y="26963663"/>
                  </a:lnTo>
                  <a:lnTo>
                    <a:pt x="2536190" y="26244841"/>
                  </a:lnTo>
                  <a:lnTo>
                    <a:pt x="6626860" y="26244841"/>
                  </a:lnTo>
                  <a:lnTo>
                    <a:pt x="7744460" y="26963663"/>
                  </a:lnTo>
                  <a:lnTo>
                    <a:pt x="42135946" y="26963663"/>
                  </a:lnTo>
                  <a:cubicBezTo>
                    <a:pt x="42384867" y="26963663"/>
                    <a:pt x="42588067" y="26760463"/>
                    <a:pt x="42588067" y="26511541"/>
                  </a:cubicBezTo>
                  <a:lnTo>
                    <a:pt x="42588067" y="490220"/>
                  </a:lnTo>
                  <a:cubicBezTo>
                    <a:pt x="42588067" y="347980"/>
                    <a:pt x="42523296" y="217170"/>
                    <a:pt x="42410267" y="130810"/>
                  </a:cubicBezTo>
                  <a:cubicBezTo>
                    <a:pt x="42331525" y="69850"/>
                    <a:pt x="42236275" y="38100"/>
                    <a:pt x="42137217" y="38100"/>
                  </a:cubicBezTo>
                  <a:lnTo>
                    <a:pt x="490220" y="38100"/>
                  </a:lnTo>
                  <a:cubicBezTo>
                    <a:pt x="240030" y="38100"/>
                    <a:pt x="38100" y="241300"/>
                    <a:pt x="38100" y="490220"/>
                  </a:cubicBezTo>
                  <a:lnTo>
                    <a:pt x="38100" y="26511541"/>
                  </a:lnTo>
                  <a:cubicBezTo>
                    <a:pt x="38100" y="26760463"/>
                    <a:pt x="241300" y="26963663"/>
                    <a:pt x="490220" y="26963663"/>
                  </a:cubicBezTo>
                  <a:lnTo>
                    <a:pt x="1249680" y="26963663"/>
                  </a:lnTo>
                  <a:close/>
                </a:path>
              </a:pathLst>
            </a:custGeom>
            <a:solidFill>
              <a:srgbClr val="DF8D1F"/>
            </a:solidFill>
          </p:spPr>
        </p:sp>
      </p:grpSp>
      <p:grpSp>
        <p:nvGrpSpPr>
          <p:cNvPr name="Group 16" id="16"/>
          <p:cNvGrpSpPr/>
          <p:nvPr/>
        </p:nvGrpSpPr>
        <p:grpSpPr>
          <a:xfrm rot="0">
            <a:off x="10162889" y="3859912"/>
            <a:ext cx="5079829" cy="3152804"/>
            <a:chOff x="0" y="0"/>
            <a:chExt cx="43125025" cy="26765617"/>
          </a:xfrm>
        </p:grpSpPr>
        <p:sp>
          <p:nvSpPr>
            <p:cNvPr name="Freeform 17" id="17"/>
            <p:cNvSpPr/>
            <p:nvPr/>
          </p:nvSpPr>
          <p:spPr>
            <a:xfrm flipH="false" flipV="false" rot="0">
              <a:off x="38100" y="38100"/>
              <a:ext cx="43050095" cy="26689416"/>
            </a:xfrm>
            <a:custGeom>
              <a:avLst/>
              <a:gdLst/>
              <a:ahLst/>
              <a:cxnLst/>
              <a:rect r="r" b="b" t="t" l="l"/>
              <a:pathLst>
                <a:path h="26689416" w="43050095">
                  <a:moveTo>
                    <a:pt x="43050095" y="452120"/>
                  </a:moveTo>
                  <a:lnTo>
                    <a:pt x="43050095" y="26237298"/>
                  </a:lnTo>
                  <a:cubicBezTo>
                    <a:pt x="43050095" y="26486216"/>
                    <a:pt x="42846895" y="26689416"/>
                    <a:pt x="42597974" y="26689416"/>
                  </a:cubicBezTo>
                  <a:lnTo>
                    <a:pt x="7706360" y="26689416"/>
                  </a:lnTo>
                  <a:lnTo>
                    <a:pt x="6588760" y="25970596"/>
                  </a:lnTo>
                  <a:lnTo>
                    <a:pt x="2498090" y="25970596"/>
                  </a:lnTo>
                  <a:lnTo>
                    <a:pt x="1614170" y="26689416"/>
                  </a:lnTo>
                  <a:lnTo>
                    <a:pt x="452120" y="26689416"/>
                  </a:lnTo>
                  <a:cubicBezTo>
                    <a:pt x="203200" y="26689416"/>
                    <a:pt x="0" y="26486216"/>
                    <a:pt x="0" y="26237298"/>
                  </a:cubicBezTo>
                  <a:lnTo>
                    <a:pt x="0" y="452120"/>
                  </a:lnTo>
                  <a:cubicBezTo>
                    <a:pt x="0" y="203200"/>
                    <a:pt x="203200" y="0"/>
                    <a:pt x="452120" y="0"/>
                  </a:cubicBezTo>
                  <a:lnTo>
                    <a:pt x="42597974" y="0"/>
                  </a:lnTo>
                  <a:cubicBezTo>
                    <a:pt x="42697034" y="0"/>
                    <a:pt x="42792284" y="31750"/>
                    <a:pt x="42871024" y="92710"/>
                  </a:cubicBezTo>
                  <a:cubicBezTo>
                    <a:pt x="42984055" y="179070"/>
                    <a:pt x="43050095" y="309880"/>
                    <a:pt x="43050095" y="452120"/>
                  </a:cubicBezTo>
                  <a:close/>
                </a:path>
              </a:pathLst>
            </a:custGeom>
            <a:blipFill>
              <a:blip r:embed="rId13"/>
              <a:stretch>
                <a:fillRect l="-88" t="-1000" r="-88" b="-1000"/>
              </a:stretch>
            </a:blipFill>
          </p:spPr>
        </p:sp>
        <p:sp>
          <p:nvSpPr>
            <p:cNvPr name="Freeform 18" id="18"/>
            <p:cNvSpPr/>
            <p:nvPr/>
          </p:nvSpPr>
          <p:spPr>
            <a:xfrm flipH="false" flipV="false" rot="0">
              <a:off x="0" y="0"/>
              <a:ext cx="43125024" cy="26766887"/>
            </a:xfrm>
            <a:custGeom>
              <a:avLst/>
              <a:gdLst/>
              <a:ahLst/>
              <a:cxnLst/>
              <a:rect r="r" b="b" t="t" l="l"/>
              <a:pathLst>
                <a:path h="26766887" w="43125024">
                  <a:moveTo>
                    <a:pt x="2523490" y="25437198"/>
                  </a:moveTo>
                  <a:lnTo>
                    <a:pt x="834390" y="25437198"/>
                  </a:lnTo>
                  <a:lnTo>
                    <a:pt x="834390" y="1785620"/>
                  </a:lnTo>
                  <a:lnTo>
                    <a:pt x="2327910" y="293370"/>
                  </a:lnTo>
                  <a:lnTo>
                    <a:pt x="33151716" y="293370"/>
                  </a:lnTo>
                  <a:lnTo>
                    <a:pt x="33925145" y="835660"/>
                  </a:lnTo>
                  <a:lnTo>
                    <a:pt x="42291905" y="835660"/>
                  </a:lnTo>
                  <a:lnTo>
                    <a:pt x="42291905" y="24296737"/>
                  </a:lnTo>
                  <a:lnTo>
                    <a:pt x="42834195" y="25241617"/>
                  </a:lnTo>
                  <a:lnTo>
                    <a:pt x="42834195" y="26276666"/>
                  </a:lnTo>
                  <a:cubicBezTo>
                    <a:pt x="42834195" y="26385887"/>
                    <a:pt x="42745295" y="26474787"/>
                    <a:pt x="42637345" y="26474787"/>
                  </a:cubicBezTo>
                  <a:lnTo>
                    <a:pt x="7819390" y="26474787"/>
                  </a:lnTo>
                  <a:lnTo>
                    <a:pt x="6700520" y="25755967"/>
                  </a:lnTo>
                  <a:lnTo>
                    <a:pt x="2523490" y="25755967"/>
                  </a:lnTo>
                  <a:lnTo>
                    <a:pt x="2523490" y="25438467"/>
                  </a:lnTo>
                  <a:close/>
                  <a:moveTo>
                    <a:pt x="872490" y="25399098"/>
                  </a:moveTo>
                  <a:lnTo>
                    <a:pt x="2561590" y="25399098"/>
                  </a:lnTo>
                  <a:lnTo>
                    <a:pt x="2561590" y="25716598"/>
                  </a:lnTo>
                  <a:lnTo>
                    <a:pt x="6711950" y="25716598"/>
                  </a:lnTo>
                  <a:lnTo>
                    <a:pt x="6789420" y="25766128"/>
                  </a:lnTo>
                  <a:lnTo>
                    <a:pt x="7830820" y="26435416"/>
                  </a:lnTo>
                  <a:lnTo>
                    <a:pt x="42636074" y="26435416"/>
                  </a:lnTo>
                  <a:cubicBezTo>
                    <a:pt x="42723705" y="26435416"/>
                    <a:pt x="42794824" y="26364298"/>
                    <a:pt x="42794824" y="26275398"/>
                  </a:cubicBezTo>
                  <a:lnTo>
                    <a:pt x="42794824" y="25250507"/>
                  </a:lnTo>
                  <a:lnTo>
                    <a:pt x="42252534" y="24305628"/>
                  </a:lnTo>
                  <a:lnTo>
                    <a:pt x="42252534" y="872490"/>
                  </a:lnTo>
                  <a:lnTo>
                    <a:pt x="33911174" y="872490"/>
                  </a:lnTo>
                  <a:lnTo>
                    <a:pt x="33137745" y="330200"/>
                  </a:lnTo>
                  <a:lnTo>
                    <a:pt x="2343150" y="330200"/>
                  </a:lnTo>
                  <a:lnTo>
                    <a:pt x="872490" y="1800860"/>
                  </a:lnTo>
                  <a:lnTo>
                    <a:pt x="872490" y="25399096"/>
                  </a:lnTo>
                  <a:close/>
                  <a:moveTo>
                    <a:pt x="1658620" y="26765616"/>
                  </a:moveTo>
                  <a:lnTo>
                    <a:pt x="490220" y="26765616"/>
                  </a:lnTo>
                  <a:cubicBezTo>
                    <a:pt x="219710" y="26765616"/>
                    <a:pt x="0" y="26545905"/>
                    <a:pt x="0" y="26275398"/>
                  </a:cubicBezTo>
                  <a:lnTo>
                    <a:pt x="0" y="490220"/>
                  </a:lnTo>
                  <a:cubicBezTo>
                    <a:pt x="0" y="219710"/>
                    <a:pt x="219710" y="0"/>
                    <a:pt x="490220" y="0"/>
                  </a:cubicBezTo>
                  <a:lnTo>
                    <a:pt x="42636074" y="0"/>
                  </a:lnTo>
                  <a:cubicBezTo>
                    <a:pt x="42744024" y="0"/>
                    <a:pt x="42846895" y="34290"/>
                    <a:pt x="42931984" y="100330"/>
                  </a:cubicBezTo>
                  <a:cubicBezTo>
                    <a:pt x="43055174" y="194310"/>
                    <a:pt x="43125024" y="336550"/>
                    <a:pt x="43125024" y="490220"/>
                  </a:cubicBezTo>
                  <a:lnTo>
                    <a:pt x="43125024" y="26275398"/>
                  </a:lnTo>
                  <a:cubicBezTo>
                    <a:pt x="43125024" y="26545905"/>
                    <a:pt x="42905316" y="26765616"/>
                    <a:pt x="42634805" y="26765616"/>
                  </a:cubicBezTo>
                  <a:lnTo>
                    <a:pt x="7733030" y="26765616"/>
                  </a:lnTo>
                  <a:lnTo>
                    <a:pt x="7727950" y="26763076"/>
                  </a:lnTo>
                  <a:lnTo>
                    <a:pt x="6614161" y="26048066"/>
                  </a:lnTo>
                  <a:lnTo>
                    <a:pt x="2548890" y="26048066"/>
                  </a:lnTo>
                  <a:lnTo>
                    <a:pt x="1664970" y="26766887"/>
                  </a:lnTo>
                  <a:lnTo>
                    <a:pt x="1658620" y="26766887"/>
                  </a:lnTo>
                  <a:close/>
                  <a:moveTo>
                    <a:pt x="1249680" y="26727516"/>
                  </a:moveTo>
                  <a:lnTo>
                    <a:pt x="1652270" y="26727516"/>
                  </a:lnTo>
                  <a:lnTo>
                    <a:pt x="2536190" y="26008698"/>
                  </a:lnTo>
                  <a:lnTo>
                    <a:pt x="6626860" y="26008698"/>
                  </a:lnTo>
                  <a:lnTo>
                    <a:pt x="7744460" y="26727516"/>
                  </a:lnTo>
                  <a:lnTo>
                    <a:pt x="42634805" y="26727516"/>
                  </a:lnTo>
                  <a:cubicBezTo>
                    <a:pt x="42883724" y="26727516"/>
                    <a:pt x="43086924" y="26524316"/>
                    <a:pt x="43086924" y="26275398"/>
                  </a:cubicBezTo>
                  <a:lnTo>
                    <a:pt x="43086924" y="490220"/>
                  </a:lnTo>
                  <a:cubicBezTo>
                    <a:pt x="43086924" y="347980"/>
                    <a:pt x="43022155" y="217170"/>
                    <a:pt x="42909124" y="130810"/>
                  </a:cubicBezTo>
                  <a:cubicBezTo>
                    <a:pt x="42830384" y="69850"/>
                    <a:pt x="42735134" y="38100"/>
                    <a:pt x="42636074" y="38100"/>
                  </a:cubicBezTo>
                  <a:lnTo>
                    <a:pt x="490220" y="38100"/>
                  </a:lnTo>
                  <a:cubicBezTo>
                    <a:pt x="240030" y="38100"/>
                    <a:pt x="38100" y="241300"/>
                    <a:pt x="38100" y="490220"/>
                  </a:cubicBezTo>
                  <a:lnTo>
                    <a:pt x="38100" y="26275398"/>
                  </a:lnTo>
                  <a:cubicBezTo>
                    <a:pt x="38100" y="26524316"/>
                    <a:pt x="241300" y="26727516"/>
                    <a:pt x="490220" y="26727516"/>
                  </a:cubicBezTo>
                  <a:lnTo>
                    <a:pt x="1249680" y="26727516"/>
                  </a:lnTo>
                  <a:close/>
                </a:path>
              </a:pathLst>
            </a:custGeom>
            <a:solidFill>
              <a:srgbClr val="DF8D1F"/>
            </a:solidFill>
          </p:spPr>
        </p:sp>
      </p:grpSp>
      <p:sp>
        <p:nvSpPr>
          <p:cNvPr name="TextBox 19" id="19"/>
          <p:cNvSpPr txBox="true"/>
          <p:nvPr/>
        </p:nvSpPr>
        <p:spPr>
          <a:xfrm rot="0">
            <a:off x="2541781" y="3630110"/>
            <a:ext cx="7117607" cy="754235"/>
          </a:xfrm>
          <a:prstGeom prst="rect">
            <a:avLst/>
          </a:prstGeom>
        </p:spPr>
        <p:txBody>
          <a:bodyPr anchor="t" rtlCol="false" tIns="0" lIns="0" bIns="0" rIns="0">
            <a:spAutoFit/>
          </a:bodyPr>
          <a:lstStyle/>
          <a:p>
            <a:pPr algn="ctr" marL="0" indent="0" lvl="0">
              <a:lnSpc>
                <a:spcPts val="3052"/>
              </a:lnSpc>
            </a:pPr>
            <a:r>
              <a:rPr lang="en-US" sz="2180" spc="-65">
                <a:solidFill>
                  <a:srgbClr val="42372A"/>
                </a:solidFill>
                <a:latin typeface="Maven Pro"/>
                <a:ea typeface="Maven Pro"/>
                <a:cs typeface="Maven Pro"/>
                <a:sym typeface="Maven Pro"/>
              </a:rPr>
              <a:t>Thực</a:t>
            </a:r>
            <a:r>
              <a:rPr lang="en-US" sz="2180" spc="-65" u="none">
                <a:solidFill>
                  <a:srgbClr val="42372A"/>
                </a:solidFill>
                <a:latin typeface="Maven Pro"/>
                <a:ea typeface="Maven Pro"/>
                <a:cs typeface="Maven Pro"/>
                <a:sym typeface="Maven Pro"/>
              </a:rPr>
              <a:t> hiện chỉnh đốn Đảng thường xuyên để Đảng thật sự là “đạo đức”, “văn minh”.</a:t>
            </a:r>
          </a:p>
        </p:txBody>
      </p:sp>
      <p:sp>
        <p:nvSpPr>
          <p:cNvPr name="TextBox 20" id="20"/>
          <p:cNvSpPr txBox="true"/>
          <p:nvPr/>
        </p:nvSpPr>
        <p:spPr>
          <a:xfrm rot="0">
            <a:off x="9144000" y="7260831"/>
            <a:ext cx="7117607" cy="373235"/>
          </a:xfrm>
          <a:prstGeom prst="rect">
            <a:avLst/>
          </a:prstGeom>
        </p:spPr>
        <p:txBody>
          <a:bodyPr anchor="t" rtlCol="false" tIns="0" lIns="0" bIns="0" rIns="0">
            <a:spAutoFit/>
          </a:bodyPr>
          <a:lstStyle/>
          <a:p>
            <a:pPr algn="ctr" marL="0" indent="0" lvl="0">
              <a:lnSpc>
                <a:spcPts val="3052"/>
              </a:lnSpc>
            </a:pPr>
            <a:r>
              <a:rPr lang="en-US" sz="2180" spc="-65" u="none">
                <a:solidFill>
                  <a:srgbClr val="42372A"/>
                </a:solidFill>
                <a:latin typeface="Maven Pro"/>
                <a:ea typeface="Maven Pro"/>
                <a:cs typeface="Maven Pro"/>
                <a:sym typeface="Maven Pro"/>
              </a:rPr>
              <a:t>Đảng không có mục đích tự thân, hoạt động vì dân, vì nước.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3912" t="0" r="-2532" b="0"/>
            </a:stretch>
          </a:blipFill>
        </p:spPr>
      </p:sp>
      <p:sp>
        <p:nvSpPr>
          <p:cNvPr name="Freeform 3" id="3"/>
          <p:cNvSpPr/>
          <p:nvPr/>
        </p:nvSpPr>
        <p:spPr>
          <a:xfrm flipH="false" flipV="false" rot="1484346">
            <a:off x="-1418893" y="7308101"/>
            <a:ext cx="5237424" cy="3332311"/>
          </a:xfrm>
          <a:custGeom>
            <a:avLst/>
            <a:gdLst/>
            <a:ahLst/>
            <a:cxnLst/>
            <a:rect r="r" b="b" t="t" l="l"/>
            <a:pathLst>
              <a:path h="3332311" w="5237424">
                <a:moveTo>
                  <a:pt x="0" y="0"/>
                </a:moveTo>
                <a:lnTo>
                  <a:pt x="5237424" y="0"/>
                </a:lnTo>
                <a:lnTo>
                  <a:pt x="5237424" y="3332311"/>
                </a:lnTo>
                <a:lnTo>
                  <a:pt x="0" y="3332311"/>
                </a:lnTo>
                <a:lnTo>
                  <a:pt x="0" y="0"/>
                </a:lnTo>
                <a:close/>
              </a:path>
            </a:pathLst>
          </a:custGeom>
          <a:blipFill>
            <a:blip r:embed="rId3"/>
            <a:stretch>
              <a:fillRect l="0" t="0" r="0" b="0"/>
            </a:stretch>
          </a:blipFill>
        </p:spPr>
      </p:sp>
      <p:sp>
        <p:nvSpPr>
          <p:cNvPr name="Freeform 4" id="4"/>
          <p:cNvSpPr/>
          <p:nvPr/>
        </p:nvSpPr>
        <p:spPr>
          <a:xfrm flipH="false" flipV="false" rot="-1328914">
            <a:off x="11641419" y="5313759"/>
            <a:ext cx="7889081" cy="7889081"/>
          </a:xfrm>
          <a:custGeom>
            <a:avLst/>
            <a:gdLst/>
            <a:ahLst/>
            <a:cxnLst/>
            <a:rect r="r" b="b" t="t" l="l"/>
            <a:pathLst>
              <a:path h="7889081" w="7889081">
                <a:moveTo>
                  <a:pt x="0" y="0"/>
                </a:moveTo>
                <a:lnTo>
                  <a:pt x="7889081" y="0"/>
                </a:lnTo>
                <a:lnTo>
                  <a:pt x="7889081" y="7889082"/>
                </a:lnTo>
                <a:lnTo>
                  <a:pt x="0" y="7889082"/>
                </a:lnTo>
                <a:lnTo>
                  <a:pt x="0" y="0"/>
                </a:lnTo>
                <a:close/>
              </a:path>
            </a:pathLst>
          </a:custGeom>
          <a:blipFill>
            <a:blip r:embed="rId4"/>
            <a:stretch>
              <a:fillRect l="0" t="0" r="0" b="0"/>
            </a:stretch>
          </a:blipFill>
        </p:spPr>
      </p:sp>
      <p:sp>
        <p:nvSpPr>
          <p:cNvPr name="Freeform 5" id="5"/>
          <p:cNvSpPr/>
          <p:nvPr/>
        </p:nvSpPr>
        <p:spPr>
          <a:xfrm flipH="false" flipV="false" rot="0">
            <a:off x="527620" y="368264"/>
            <a:ext cx="1344398" cy="1320871"/>
          </a:xfrm>
          <a:custGeom>
            <a:avLst/>
            <a:gdLst/>
            <a:ahLst/>
            <a:cxnLst/>
            <a:rect r="r" b="b" t="t" l="l"/>
            <a:pathLst>
              <a:path h="1320871" w="1344398">
                <a:moveTo>
                  <a:pt x="0" y="0"/>
                </a:moveTo>
                <a:lnTo>
                  <a:pt x="1344399" y="0"/>
                </a:lnTo>
                <a:lnTo>
                  <a:pt x="1344399" y="1320872"/>
                </a:lnTo>
                <a:lnTo>
                  <a:pt x="0" y="1320872"/>
                </a:lnTo>
                <a:lnTo>
                  <a:pt x="0" y="0"/>
                </a:lnTo>
                <a:close/>
              </a:path>
            </a:pathLst>
          </a:custGeom>
          <a:blipFill>
            <a:blip r:embed="rId5"/>
            <a:stretch>
              <a:fillRect l="0" t="0" r="0" b="0"/>
            </a:stretch>
          </a:blipFill>
        </p:spPr>
      </p:sp>
      <p:grpSp>
        <p:nvGrpSpPr>
          <p:cNvPr name="Group 6" id="6"/>
          <p:cNvGrpSpPr/>
          <p:nvPr/>
        </p:nvGrpSpPr>
        <p:grpSpPr>
          <a:xfrm rot="0">
            <a:off x="161849" y="2605061"/>
            <a:ext cx="5401734" cy="3884536"/>
            <a:chOff x="0" y="0"/>
            <a:chExt cx="7202313" cy="5179381"/>
          </a:xfrm>
        </p:grpSpPr>
        <p:grpSp>
          <p:nvGrpSpPr>
            <p:cNvPr name="Group 7" id="7"/>
            <p:cNvGrpSpPr/>
            <p:nvPr/>
          </p:nvGrpSpPr>
          <p:grpSpPr>
            <a:xfrm rot="0">
              <a:off x="243847" y="4052332"/>
              <a:ext cx="6714618" cy="1127049"/>
              <a:chOff x="0" y="0"/>
              <a:chExt cx="1326344" cy="222627"/>
            </a:xfrm>
          </p:grpSpPr>
          <p:sp>
            <p:nvSpPr>
              <p:cNvPr name="Freeform 8" id="8"/>
              <p:cNvSpPr/>
              <p:nvPr/>
            </p:nvSpPr>
            <p:spPr>
              <a:xfrm flipH="false" flipV="false" rot="0">
                <a:off x="0" y="0"/>
                <a:ext cx="1326344" cy="222627"/>
              </a:xfrm>
              <a:custGeom>
                <a:avLst/>
                <a:gdLst/>
                <a:ahLst/>
                <a:cxnLst/>
                <a:rect r="r" b="b" t="t" l="l"/>
                <a:pathLst>
                  <a:path h="222627" w="1326344">
                    <a:moveTo>
                      <a:pt x="78404" y="0"/>
                    </a:moveTo>
                    <a:lnTo>
                      <a:pt x="1247941" y="0"/>
                    </a:lnTo>
                    <a:cubicBezTo>
                      <a:pt x="1268735" y="0"/>
                      <a:pt x="1288677" y="8260"/>
                      <a:pt x="1303380" y="22964"/>
                    </a:cubicBezTo>
                    <a:cubicBezTo>
                      <a:pt x="1318084" y="37667"/>
                      <a:pt x="1326344" y="57610"/>
                      <a:pt x="1326344" y="78404"/>
                    </a:cubicBezTo>
                    <a:lnTo>
                      <a:pt x="1326344" y="144223"/>
                    </a:lnTo>
                    <a:cubicBezTo>
                      <a:pt x="1326344" y="187524"/>
                      <a:pt x="1291242" y="222627"/>
                      <a:pt x="1247941" y="222627"/>
                    </a:cubicBezTo>
                    <a:lnTo>
                      <a:pt x="78404" y="222627"/>
                    </a:lnTo>
                    <a:cubicBezTo>
                      <a:pt x="35103" y="222627"/>
                      <a:pt x="0" y="187524"/>
                      <a:pt x="0" y="144223"/>
                    </a:cubicBezTo>
                    <a:lnTo>
                      <a:pt x="0" y="78404"/>
                    </a:lnTo>
                    <a:cubicBezTo>
                      <a:pt x="0" y="35103"/>
                      <a:pt x="35103" y="0"/>
                      <a:pt x="78404" y="0"/>
                    </a:cubicBezTo>
                    <a:close/>
                  </a:path>
                </a:pathLst>
              </a:custGeom>
              <a:solidFill>
                <a:srgbClr val="9D8B75"/>
              </a:solidFill>
            </p:spPr>
          </p:sp>
          <p:sp>
            <p:nvSpPr>
              <p:cNvPr name="TextBox 9" id="9"/>
              <p:cNvSpPr txBox="true"/>
              <p:nvPr/>
            </p:nvSpPr>
            <p:spPr>
              <a:xfrm>
                <a:off x="0" y="-47625"/>
                <a:ext cx="1326344" cy="270252"/>
              </a:xfrm>
              <a:prstGeom prst="rect">
                <a:avLst/>
              </a:prstGeom>
            </p:spPr>
            <p:txBody>
              <a:bodyPr anchor="ctr" rtlCol="false" tIns="50800" lIns="50800" bIns="50800" rIns="50800"/>
              <a:lstStyle/>
              <a:p>
                <a:pPr algn="ctr">
                  <a:lnSpc>
                    <a:spcPts val="2939"/>
                  </a:lnSpc>
                </a:pPr>
                <a:r>
                  <a:rPr lang="en-US" sz="2099">
                    <a:solidFill>
                      <a:srgbClr val="FFFFFF"/>
                    </a:solidFill>
                    <a:latin typeface="Maven Pro"/>
                    <a:ea typeface="Maven Pro"/>
                    <a:cs typeface="Maven Pro"/>
                    <a:sym typeface="Maven Pro"/>
                  </a:rPr>
                  <a:t>Kiên quyết đấu tranh với biểu hiện suy thoái tư tưởng, đạo đức, lối sống.</a:t>
                </a:r>
              </a:p>
            </p:txBody>
          </p:sp>
        </p:grpSp>
        <p:grpSp>
          <p:nvGrpSpPr>
            <p:cNvPr name="Group 10" id="10"/>
            <p:cNvGrpSpPr/>
            <p:nvPr/>
          </p:nvGrpSpPr>
          <p:grpSpPr>
            <a:xfrm rot="0">
              <a:off x="0" y="0"/>
              <a:ext cx="7202313" cy="4052332"/>
              <a:chOff x="0" y="0"/>
              <a:chExt cx="24389080" cy="13722350"/>
            </a:xfrm>
          </p:grpSpPr>
          <p:sp>
            <p:nvSpPr>
              <p:cNvPr name="Freeform 11" id="11"/>
              <p:cNvSpPr/>
              <p:nvPr/>
            </p:nvSpPr>
            <p:spPr>
              <a:xfrm flipH="false" flipV="false" rot="0">
                <a:off x="10160" y="16510"/>
                <a:ext cx="24352251" cy="13704570"/>
              </a:xfrm>
              <a:custGeom>
                <a:avLst/>
                <a:gdLst/>
                <a:ahLst/>
                <a:cxnLst/>
                <a:rect r="r" b="b" t="t" l="l"/>
                <a:pathLst>
                  <a:path h="13704570" w="24352251">
                    <a:moveTo>
                      <a:pt x="24328120" y="474980"/>
                    </a:moveTo>
                    <a:cubicBezTo>
                      <a:pt x="24323040" y="642620"/>
                      <a:pt x="24352251" y="13134340"/>
                      <a:pt x="24315420" y="13348970"/>
                    </a:cubicBezTo>
                    <a:cubicBezTo>
                      <a:pt x="24278590" y="13563601"/>
                      <a:pt x="24036020" y="13681710"/>
                      <a:pt x="23826470" y="13681710"/>
                    </a:cubicBezTo>
                    <a:cubicBezTo>
                      <a:pt x="23681690" y="13663931"/>
                      <a:pt x="962660" y="13704570"/>
                      <a:pt x="386081" y="13675360"/>
                    </a:cubicBezTo>
                    <a:cubicBezTo>
                      <a:pt x="232411" y="13667740"/>
                      <a:pt x="40641" y="13463270"/>
                      <a:pt x="29211" y="13285470"/>
                    </a:cubicBezTo>
                    <a:cubicBezTo>
                      <a:pt x="17781" y="13107670"/>
                      <a:pt x="16510" y="521970"/>
                      <a:pt x="12700" y="480060"/>
                    </a:cubicBezTo>
                    <a:cubicBezTo>
                      <a:pt x="0" y="321310"/>
                      <a:pt x="168910" y="3810"/>
                      <a:pt x="453390" y="7620"/>
                    </a:cubicBezTo>
                    <a:cubicBezTo>
                      <a:pt x="453390" y="7620"/>
                      <a:pt x="23868379" y="0"/>
                      <a:pt x="23868379" y="0"/>
                    </a:cubicBezTo>
                    <a:cubicBezTo>
                      <a:pt x="24254460" y="35560"/>
                      <a:pt x="24329390" y="331470"/>
                      <a:pt x="24329390" y="474980"/>
                    </a:cubicBezTo>
                    <a:close/>
                  </a:path>
                </a:pathLst>
              </a:custGeom>
              <a:blipFill>
                <a:blip r:embed="rId6"/>
                <a:stretch>
                  <a:fillRect l="-18" t="0" r="-18" b="0"/>
                </a:stretch>
              </a:blipFill>
            </p:spPr>
          </p:sp>
          <p:sp>
            <p:nvSpPr>
              <p:cNvPr name="Freeform 12" id="12"/>
              <p:cNvSpPr/>
              <p:nvPr/>
            </p:nvSpPr>
            <p:spPr>
              <a:xfrm flipH="false" flipV="false" rot="0">
                <a:off x="-36830" y="0"/>
                <a:ext cx="24512271" cy="13749020"/>
              </a:xfrm>
              <a:custGeom>
                <a:avLst/>
                <a:gdLst/>
                <a:ahLst/>
                <a:cxnLst/>
                <a:rect r="r" b="b" t="t" l="l"/>
                <a:pathLst>
                  <a:path h="13749020" w="24512271">
                    <a:moveTo>
                      <a:pt x="24399241" y="490220"/>
                    </a:moveTo>
                    <a:cubicBezTo>
                      <a:pt x="24399241" y="346710"/>
                      <a:pt x="24333201" y="203200"/>
                      <a:pt x="24221441" y="113030"/>
                    </a:cubicBezTo>
                    <a:cubicBezTo>
                      <a:pt x="24133810" y="39370"/>
                      <a:pt x="24023319" y="0"/>
                      <a:pt x="23909019" y="0"/>
                    </a:cubicBezTo>
                    <a:cubicBezTo>
                      <a:pt x="23909019" y="0"/>
                      <a:pt x="534669" y="0"/>
                      <a:pt x="534669" y="0"/>
                    </a:cubicBezTo>
                    <a:cubicBezTo>
                      <a:pt x="414019" y="0"/>
                      <a:pt x="298449" y="44450"/>
                      <a:pt x="209549" y="123190"/>
                    </a:cubicBezTo>
                    <a:cubicBezTo>
                      <a:pt x="105410" y="214630"/>
                      <a:pt x="44450" y="350520"/>
                      <a:pt x="44450" y="490220"/>
                    </a:cubicBezTo>
                    <a:cubicBezTo>
                      <a:pt x="67310" y="640080"/>
                      <a:pt x="0" y="13243561"/>
                      <a:pt x="68580" y="13376911"/>
                    </a:cubicBezTo>
                    <a:cubicBezTo>
                      <a:pt x="119380" y="13539470"/>
                      <a:pt x="259080" y="13666470"/>
                      <a:pt x="424180" y="13703300"/>
                    </a:cubicBezTo>
                    <a:cubicBezTo>
                      <a:pt x="500380" y="13749020"/>
                      <a:pt x="23813769" y="13698220"/>
                      <a:pt x="23910291" y="13716000"/>
                    </a:cubicBezTo>
                    <a:cubicBezTo>
                      <a:pt x="24119841" y="13716000"/>
                      <a:pt x="24306530" y="13582650"/>
                      <a:pt x="24373841" y="13383261"/>
                    </a:cubicBezTo>
                    <a:cubicBezTo>
                      <a:pt x="24512271" y="13201650"/>
                      <a:pt x="24329391" y="675640"/>
                      <a:pt x="24400510" y="488950"/>
                    </a:cubicBezTo>
                    <a:close/>
                    <a:moveTo>
                      <a:pt x="24337010" y="13371830"/>
                    </a:moveTo>
                    <a:cubicBezTo>
                      <a:pt x="24274780" y="13554711"/>
                      <a:pt x="24103330" y="13677900"/>
                      <a:pt x="23909021" y="13677900"/>
                    </a:cubicBezTo>
                    <a:cubicBezTo>
                      <a:pt x="23770591" y="13655041"/>
                      <a:pt x="549910" y="13708380"/>
                      <a:pt x="433070" y="13666470"/>
                    </a:cubicBezTo>
                    <a:cubicBezTo>
                      <a:pt x="232410" y="13623291"/>
                      <a:pt x="78740" y="13431520"/>
                      <a:pt x="82550" y="13227050"/>
                    </a:cubicBezTo>
                    <a:cubicBezTo>
                      <a:pt x="82550" y="13227050"/>
                      <a:pt x="82550" y="490220"/>
                      <a:pt x="82550" y="490220"/>
                    </a:cubicBezTo>
                    <a:cubicBezTo>
                      <a:pt x="82550" y="361950"/>
                      <a:pt x="138430" y="236220"/>
                      <a:pt x="234950" y="152400"/>
                    </a:cubicBezTo>
                    <a:cubicBezTo>
                      <a:pt x="317500" y="78740"/>
                      <a:pt x="424180" y="38100"/>
                      <a:pt x="534670" y="38100"/>
                    </a:cubicBezTo>
                    <a:cubicBezTo>
                      <a:pt x="534670" y="38100"/>
                      <a:pt x="23909021" y="38100"/>
                      <a:pt x="23909021" y="38100"/>
                    </a:cubicBezTo>
                    <a:cubicBezTo>
                      <a:pt x="24118571" y="35560"/>
                      <a:pt x="24315421" y="194310"/>
                      <a:pt x="24352250" y="402590"/>
                    </a:cubicBezTo>
                    <a:cubicBezTo>
                      <a:pt x="24345900" y="651510"/>
                      <a:pt x="24405591" y="13135609"/>
                      <a:pt x="24337010" y="13371830"/>
                    </a:cubicBezTo>
                    <a:close/>
                    <a:moveTo>
                      <a:pt x="21329650" y="292100"/>
                    </a:moveTo>
                    <a:lnTo>
                      <a:pt x="6705600" y="292100"/>
                    </a:lnTo>
                    <a:lnTo>
                      <a:pt x="6116320" y="834390"/>
                    </a:lnTo>
                    <a:lnTo>
                      <a:pt x="3577590" y="834390"/>
                    </a:lnTo>
                    <a:lnTo>
                      <a:pt x="2988310" y="292100"/>
                    </a:lnTo>
                    <a:lnTo>
                      <a:pt x="534670" y="292100"/>
                    </a:lnTo>
                    <a:cubicBezTo>
                      <a:pt x="472440" y="292100"/>
                      <a:pt x="429260" y="318770"/>
                      <a:pt x="405130" y="341630"/>
                    </a:cubicBezTo>
                    <a:lnTo>
                      <a:pt x="417830" y="355600"/>
                    </a:lnTo>
                    <a:lnTo>
                      <a:pt x="403860" y="342900"/>
                    </a:lnTo>
                    <a:cubicBezTo>
                      <a:pt x="402590" y="344170"/>
                      <a:pt x="388620" y="356870"/>
                      <a:pt x="386080" y="359410"/>
                    </a:cubicBezTo>
                    <a:lnTo>
                      <a:pt x="878840" y="937260"/>
                    </a:lnTo>
                    <a:lnTo>
                      <a:pt x="878840" y="12879070"/>
                    </a:lnTo>
                    <a:lnTo>
                      <a:pt x="5518150" y="12879070"/>
                    </a:lnTo>
                    <a:lnTo>
                      <a:pt x="5916930" y="13423900"/>
                    </a:lnTo>
                    <a:lnTo>
                      <a:pt x="21840191" y="13423900"/>
                    </a:lnTo>
                    <a:cubicBezTo>
                      <a:pt x="21844001" y="13418820"/>
                      <a:pt x="23559771" y="11282680"/>
                      <a:pt x="23563580" y="11277600"/>
                    </a:cubicBezTo>
                    <a:lnTo>
                      <a:pt x="23563580" y="834390"/>
                    </a:lnTo>
                    <a:lnTo>
                      <a:pt x="21917660" y="834390"/>
                    </a:lnTo>
                    <a:lnTo>
                      <a:pt x="21328380" y="292100"/>
                    </a:lnTo>
                    <a:close/>
                    <a:moveTo>
                      <a:pt x="23526750" y="11263630"/>
                    </a:moveTo>
                    <a:lnTo>
                      <a:pt x="21822410" y="13385800"/>
                    </a:lnTo>
                    <a:lnTo>
                      <a:pt x="5937250" y="13385800"/>
                    </a:lnTo>
                    <a:lnTo>
                      <a:pt x="5538470" y="12840970"/>
                    </a:lnTo>
                    <a:lnTo>
                      <a:pt x="916940" y="12840970"/>
                    </a:lnTo>
                    <a:lnTo>
                      <a:pt x="916940" y="922020"/>
                    </a:lnTo>
                    <a:lnTo>
                      <a:pt x="439420" y="361950"/>
                    </a:lnTo>
                    <a:cubicBezTo>
                      <a:pt x="459740" y="345440"/>
                      <a:pt x="491490" y="330200"/>
                      <a:pt x="534670" y="330200"/>
                    </a:cubicBezTo>
                    <a:lnTo>
                      <a:pt x="2974340" y="330200"/>
                    </a:lnTo>
                    <a:lnTo>
                      <a:pt x="3563620" y="872490"/>
                    </a:lnTo>
                    <a:lnTo>
                      <a:pt x="6131560" y="872490"/>
                    </a:lnTo>
                    <a:lnTo>
                      <a:pt x="6720840" y="330200"/>
                    </a:lnTo>
                    <a:lnTo>
                      <a:pt x="21315680" y="330200"/>
                    </a:lnTo>
                    <a:lnTo>
                      <a:pt x="21904959" y="872490"/>
                    </a:lnTo>
                    <a:lnTo>
                      <a:pt x="23528019" y="872490"/>
                    </a:lnTo>
                    <a:lnTo>
                      <a:pt x="23528019" y="11263630"/>
                    </a:lnTo>
                    <a:close/>
                  </a:path>
                </a:pathLst>
              </a:custGeom>
              <a:solidFill>
                <a:srgbClr val="42372A"/>
              </a:solidFill>
            </p:spPr>
          </p:sp>
        </p:grpSp>
      </p:grpSp>
      <p:grpSp>
        <p:nvGrpSpPr>
          <p:cNvPr name="Group 13" id="13"/>
          <p:cNvGrpSpPr/>
          <p:nvPr/>
        </p:nvGrpSpPr>
        <p:grpSpPr>
          <a:xfrm rot="0">
            <a:off x="5859190" y="2605061"/>
            <a:ext cx="5401734" cy="3884536"/>
            <a:chOff x="0" y="0"/>
            <a:chExt cx="7202313" cy="5179381"/>
          </a:xfrm>
        </p:grpSpPr>
        <p:grpSp>
          <p:nvGrpSpPr>
            <p:cNvPr name="Group 14" id="14"/>
            <p:cNvGrpSpPr/>
            <p:nvPr/>
          </p:nvGrpSpPr>
          <p:grpSpPr>
            <a:xfrm rot="0">
              <a:off x="243847" y="4052332"/>
              <a:ext cx="6714618" cy="1127049"/>
              <a:chOff x="0" y="0"/>
              <a:chExt cx="1326344" cy="222627"/>
            </a:xfrm>
          </p:grpSpPr>
          <p:sp>
            <p:nvSpPr>
              <p:cNvPr name="Freeform 15" id="15"/>
              <p:cNvSpPr/>
              <p:nvPr/>
            </p:nvSpPr>
            <p:spPr>
              <a:xfrm flipH="false" flipV="false" rot="0">
                <a:off x="0" y="0"/>
                <a:ext cx="1326344" cy="222627"/>
              </a:xfrm>
              <a:custGeom>
                <a:avLst/>
                <a:gdLst/>
                <a:ahLst/>
                <a:cxnLst/>
                <a:rect r="r" b="b" t="t" l="l"/>
                <a:pathLst>
                  <a:path h="222627" w="1326344">
                    <a:moveTo>
                      <a:pt x="78404" y="0"/>
                    </a:moveTo>
                    <a:lnTo>
                      <a:pt x="1247941" y="0"/>
                    </a:lnTo>
                    <a:cubicBezTo>
                      <a:pt x="1268735" y="0"/>
                      <a:pt x="1288677" y="8260"/>
                      <a:pt x="1303380" y="22964"/>
                    </a:cubicBezTo>
                    <a:cubicBezTo>
                      <a:pt x="1318084" y="37667"/>
                      <a:pt x="1326344" y="57610"/>
                      <a:pt x="1326344" y="78404"/>
                    </a:cubicBezTo>
                    <a:lnTo>
                      <a:pt x="1326344" y="144223"/>
                    </a:lnTo>
                    <a:cubicBezTo>
                      <a:pt x="1326344" y="187524"/>
                      <a:pt x="1291242" y="222627"/>
                      <a:pt x="1247941" y="222627"/>
                    </a:cubicBezTo>
                    <a:lnTo>
                      <a:pt x="78404" y="222627"/>
                    </a:lnTo>
                    <a:cubicBezTo>
                      <a:pt x="35103" y="222627"/>
                      <a:pt x="0" y="187524"/>
                      <a:pt x="0" y="144223"/>
                    </a:cubicBezTo>
                    <a:lnTo>
                      <a:pt x="0" y="78404"/>
                    </a:lnTo>
                    <a:cubicBezTo>
                      <a:pt x="0" y="35103"/>
                      <a:pt x="35103" y="0"/>
                      <a:pt x="78404" y="0"/>
                    </a:cubicBezTo>
                    <a:close/>
                  </a:path>
                </a:pathLst>
              </a:custGeom>
              <a:solidFill>
                <a:srgbClr val="9D8B75"/>
              </a:solidFill>
            </p:spPr>
          </p:sp>
          <p:sp>
            <p:nvSpPr>
              <p:cNvPr name="TextBox 16" id="16"/>
              <p:cNvSpPr txBox="true"/>
              <p:nvPr/>
            </p:nvSpPr>
            <p:spPr>
              <a:xfrm>
                <a:off x="0" y="-47625"/>
                <a:ext cx="1326344" cy="270252"/>
              </a:xfrm>
              <a:prstGeom prst="rect">
                <a:avLst/>
              </a:prstGeom>
            </p:spPr>
            <p:txBody>
              <a:bodyPr anchor="ctr" rtlCol="false" tIns="50800" lIns="50800" bIns="50800" rIns="50800"/>
              <a:lstStyle/>
              <a:p>
                <a:pPr algn="ctr">
                  <a:lnSpc>
                    <a:spcPts val="2939"/>
                  </a:lnSpc>
                </a:pPr>
                <a:r>
                  <a:rPr lang="en-US" sz="2099">
                    <a:solidFill>
                      <a:srgbClr val="FFFFFF"/>
                    </a:solidFill>
                    <a:latin typeface="Maven Pro"/>
                    <a:ea typeface="Maven Pro"/>
                    <a:cs typeface="Maven Pro"/>
                    <a:sym typeface="Maven Pro"/>
                  </a:rPr>
                  <a:t>Ngă</a:t>
                </a:r>
                <a:r>
                  <a:rPr lang="en-US" sz="2099">
                    <a:solidFill>
                      <a:srgbClr val="FFFFFF"/>
                    </a:solidFill>
                    <a:latin typeface="Maven Pro"/>
                    <a:ea typeface="Maven Pro"/>
                    <a:cs typeface="Maven Pro"/>
                    <a:sym typeface="Maven Pro"/>
                  </a:rPr>
                  <a:t>n chặn “tự diễn biến, tự chuyển hóa” trong nội bộ.</a:t>
                </a:r>
              </a:p>
            </p:txBody>
          </p:sp>
        </p:grpSp>
        <p:grpSp>
          <p:nvGrpSpPr>
            <p:cNvPr name="Group 17" id="17"/>
            <p:cNvGrpSpPr/>
            <p:nvPr/>
          </p:nvGrpSpPr>
          <p:grpSpPr>
            <a:xfrm rot="0">
              <a:off x="0" y="0"/>
              <a:ext cx="7202313" cy="4052332"/>
              <a:chOff x="0" y="0"/>
              <a:chExt cx="24389080" cy="13722350"/>
            </a:xfrm>
          </p:grpSpPr>
          <p:sp>
            <p:nvSpPr>
              <p:cNvPr name="Freeform 18" id="18"/>
              <p:cNvSpPr/>
              <p:nvPr/>
            </p:nvSpPr>
            <p:spPr>
              <a:xfrm flipH="false" flipV="false" rot="0">
                <a:off x="10160" y="16510"/>
                <a:ext cx="24352251" cy="13704570"/>
              </a:xfrm>
              <a:custGeom>
                <a:avLst/>
                <a:gdLst/>
                <a:ahLst/>
                <a:cxnLst/>
                <a:rect r="r" b="b" t="t" l="l"/>
                <a:pathLst>
                  <a:path h="13704570" w="24352251">
                    <a:moveTo>
                      <a:pt x="24328120" y="474980"/>
                    </a:moveTo>
                    <a:cubicBezTo>
                      <a:pt x="24323040" y="642620"/>
                      <a:pt x="24352251" y="13134340"/>
                      <a:pt x="24315420" y="13348970"/>
                    </a:cubicBezTo>
                    <a:cubicBezTo>
                      <a:pt x="24278590" y="13563601"/>
                      <a:pt x="24036020" y="13681710"/>
                      <a:pt x="23826470" y="13681710"/>
                    </a:cubicBezTo>
                    <a:cubicBezTo>
                      <a:pt x="23681690" y="13663931"/>
                      <a:pt x="962660" y="13704570"/>
                      <a:pt x="386081" y="13675360"/>
                    </a:cubicBezTo>
                    <a:cubicBezTo>
                      <a:pt x="232411" y="13667740"/>
                      <a:pt x="40641" y="13463270"/>
                      <a:pt x="29211" y="13285470"/>
                    </a:cubicBezTo>
                    <a:cubicBezTo>
                      <a:pt x="17781" y="13107670"/>
                      <a:pt x="16510" y="521970"/>
                      <a:pt x="12700" y="480060"/>
                    </a:cubicBezTo>
                    <a:cubicBezTo>
                      <a:pt x="0" y="321310"/>
                      <a:pt x="168910" y="3810"/>
                      <a:pt x="453390" y="7620"/>
                    </a:cubicBezTo>
                    <a:cubicBezTo>
                      <a:pt x="453390" y="7620"/>
                      <a:pt x="23868379" y="0"/>
                      <a:pt x="23868379" y="0"/>
                    </a:cubicBezTo>
                    <a:cubicBezTo>
                      <a:pt x="24254460" y="35560"/>
                      <a:pt x="24329390" y="331470"/>
                      <a:pt x="24329390" y="474980"/>
                    </a:cubicBezTo>
                    <a:close/>
                  </a:path>
                </a:pathLst>
              </a:custGeom>
              <a:blipFill>
                <a:blip r:embed="rId7"/>
                <a:stretch>
                  <a:fillRect l="-7127" t="0" r="-7127" b="0"/>
                </a:stretch>
              </a:blipFill>
            </p:spPr>
          </p:sp>
          <p:sp>
            <p:nvSpPr>
              <p:cNvPr name="Freeform 19" id="19"/>
              <p:cNvSpPr/>
              <p:nvPr/>
            </p:nvSpPr>
            <p:spPr>
              <a:xfrm flipH="false" flipV="false" rot="0">
                <a:off x="-36830" y="0"/>
                <a:ext cx="24512271" cy="13749020"/>
              </a:xfrm>
              <a:custGeom>
                <a:avLst/>
                <a:gdLst/>
                <a:ahLst/>
                <a:cxnLst/>
                <a:rect r="r" b="b" t="t" l="l"/>
                <a:pathLst>
                  <a:path h="13749020" w="24512271">
                    <a:moveTo>
                      <a:pt x="24399241" y="490220"/>
                    </a:moveTo>
                    <a:cubicBezTo>
                      <a:pt x="24399241" y="346710"/>
                      <a:pt x="24333201" y="203200"/>
                      <a:pt x="24221441" y="113030"/>
                    </a:cubicBezTo>
                    <a:cubicBezTo>
                      <a:pt x="24133810" y="39370"/>
                      <a:pt x="24023319" y="0"/>
                      <a:pt x="23909019" y="0"/>
                    </a:cubicBezTo>
                    <a:cubicBezTo>
                      <a:pt x="23909019" y="0"/>
                      <a:pt x="534669" y="0"/>
                      <a:pt x="534669" y="0"/>
                    </a:cubicBezTo>
                    <a:cubicBezTo>
                      <a:pt x="414019" y="0"/>
                      <a:pt x="298449" y="44450"/>
                      <a:pt x="209549" y="123190"/>
                    </a:cubicBezTo>
                    <a:cubicBezTo>
                      <a:pt x="105410" y="214630"/>
                      <a:pt x="44450" y="350520"/>
                      <a:pt x="44450" y="490220"/>
                    </a:cubicBezTo>
                    <a:cubicBezTo>
                      <a:pt x="67310" y="640080"/>
                      <a:pt x="0" y="13243561"/>
                      <a:pt x="68580" y="13376911"/>
                    </a:cubicBezTo>
                    <a:cubicBezTo>
                      <a:pt x="119380" y="13539470"/>
                      <a:pt x="259080" y="13666470"/>
                      <a:pt x="424180" y="13703300"/>
                    </a:cubicBezTo>
                    <a:cubicBezTo>
                      <a:pt x="500380" y="13749020"/>
                      <a:pt x="23813769" y="13698220"/>
                      <a:pt x="23910291" y="13716000"/>
                    </a:cubicBezTo>
                    <a:cubicBezTo>
                      <a:pt x="24119841" y="13716000"/>
                      <a:pt x="24306530" y="13582650"/>
                      <a:pt x="24373841" y="13383261"/>
                    </a:cubicBezTo>
                    <a:cubicBezTo>
                      <a:pt x="24512271" y="13201650"/>
                      <a:pt x="24329391" y="675640"/>
                      <a:pt x="24400510" y="488950"/>
                    </a:cubicBezTo>
                    <a:close/>
                    <a:moveTo>
                      <a:pt x="24337010" y="13371830"/>
                    </a:moveTo>
                    <a:cubicBezTo>
                      <a:pt x="24274780" y="13554711"/>
                      <a:pt x="24103330" y="13677900"/>
                      <a:pt x="23909021" y="13677900"/>
                    </a:cubicBezTo>
                    <a:cubicBezTo>
                      <a:pt x="23770591" y="13655041"/>
                      <a:pt x="549910" y="13708380"/>
                      <a:pt x="433070" y="13666470"/>
                    </a:cubicBezTo>
                    <a:cubicBezTo>
                      <a:pt x="232410" y="13623291"/>
                      <a:pt x="78740" y="13431520"/>
                      <a:pt x="82550" y="13227050"/>
                    </a:cubicBezTo>
                    <a:cubicBezTo>
                      <a:pt x="82550" y="13227050"/>
                      <a:pt x="82550" y="490220"/>
                      <a:pt x="82550" y="490220"/>
                    </a:cubicBezTo>
                    <a:cubicBezTo>
                      <a:pt x="82550" y="361950"/>
                      <a:pt x="138430" y="236220"/>
                      <a:pt x="234950" y="152400"/>
                    </a:cubicBezTo>
                    <a:cubicBezTo>
                      <a:pt x="317500" y="78740"/>
                      <a:pt x="424180" y="38100"/>
                      <a:pt x="534670" y="38100"/>
                    </a:cubicBezTo>
                    <a:cubicBezTo>
                      <a:pt x="534670" y="38100"/>
                      <a:pt x="23909021" y="38100"/>
                      <a:pt x="23909021" y="38100"/>
                    </a:cubicBezTo>
                    <a:cubicBezTo>
                      <a:pt x="24118571" y="35560"/>
                      <a:pt x="24315421" y="194310"/>
                      <a:pt x="24352250" y="402590"/>
                    </a:cubicBezTo>
                    <a:cubicBezTo>
                      <a:pt x="24345900" y="651510"/>
                      <a:pt x="24405591" y="13135609"/>
                      <a:pt x="24337010" y="13371830"/>
                    </a:cubicBezTo>
                    <a:close/>
                    <a:moveTo>
                      <a:pt x="21329650" y="292100"/>
                    </a:moveTo>
                    <a:lnTo>
                      <a:pt x="6705600" y="292100"/>
                    </a:lnTo>
                    <a:lnTo>
                      <a:pt x="6116320" y="834390"/>
                    </a:lnTo>
                    <a:lnTo>
                      <a:pt x="3577590" y="834390"/>
                    </a:lnTo>
                    <a:lnTo>
                      <a:pt x="2988310" y="292100"/>
                    </a:lnTo>
                    <a:lnTo>
                      <a:pt x="534670" y="292100"/>
                    </a:lnTo>
                    <a:cubicBezTo>
                      <a:pt x="472440" y="292100"/>
                      <a:pt x="429260" y="318770"/>
                      <a:pt x="405130" y="341630"/>
                    </a:cubicBezTo>
                    <a:lnTo>
                      <a:pt x="417830" y="355600"/>
                    </a:lnTo>
                    <a:lnTo>
                      <a:pt x="403860" y="342900"/>
                    </a:lnTo>
                    <a:cubicBezTo>
                      <a:pt x="402590" y="344170"/>
                      <a:pt x="388620" y="356870"/>
                      <a:pt x="386080" y="359410"/>
                    </a:cubicBezTo>
                    <a:lnTo>
                      <a:pt x="878840" y="937260"/>
                    </a:lnTo>
                    <a:lnTo>
                      <a:pt x="878840" y="12879070"/>
                    </a:lnTo>
                    <a:lnTo>
                      <a:pt x="5518150" y="12879070"/>
                    </a:lnTo>
                    <a:lnTo>
                      <a:pt x="5916930" y="13423900"/>
                    </a:lnTo>
                    <a:lnTo>
                      <a:pt x="21840191" y="13423900"/>
                    </a:lnTo>
                    <a:cubicBezTo>
                      <a:pt x="21844001" y="13418820"/>
                      <a:pt x="23559771" y="11282680"/>
                      <a:pt x="23563580" y="11277600"/>
                    </a:cubicBezTo>
                    <a:lnTo>
                      <a:pt x="23563580" y="834390"/>
                    </a:lnTo>
                    <a:lnTo>
                      <a:pt x="21917660" y="834390"/>
                    </a:lnTo>
                    <a:lnTo>
                      <a:pt x="21328380" y="292100"/>
                    </a:lnTo>
                    <a:close/>
                    <a:moveTo>
                      <a:pt x="23526750" y="11263630"/>
                    </a:moveTo>
                    <a:lnTo>
                      <a:pt x="21822410" y="13385800"/>
                    </a:lnTo>
                    <a:lnTo>
                      <a:pt x="5937250" y="13385800"/>
                    </a:lnTo>
                    <a:lnTo>
                      <a:pt x="5538470" y="12840970"/>
                    </a:lnTo>
                    <a:lnTo>
                      <a:pt x="916940" y="12840970"/>
                    </a:lnTo>
                    <a:lnTo>
                      <a:pt x="916940" y="922020"/>
                    </a:lnTo>
                    <a:lnTo>
                      <a:pt x="439420" y="361950"/>
                    </a:lnTo>
                    <a:cubicBezTo>
                      <a:pt x="459740" y="345440"/>
                      <a:pt x="491490" y="330200"/>
                      <a:pt x="534670" y="330200"/>
                    </a:cubicBezTo>
                    <a:lnTo>
                      <a:pt x="2974340" y="330200"/>
                    </a:lnTo>
                    <a:lnTo>
                      <a:pt x="3563620" y="872490"/>
                    </a:lnTo>
                    <a:lnTo>
                      <a:pt x="6131560" y="872490"/>
                    </a:lnTo>
                    <a:lnTo>
                      <a:pt x="6720840" y="330200"/>
                    </a:lnTo>
                    <a:lnTo>
                      <a:pt x="21315680" y="330200"/>
                    </a:lnTo>
                    <a:lnTo>
                      <a:pt x="21904959" y="872490"/>
                    </a:lnTo>
                    <a:lnTo>
                      <a:pt x="23528019" y="872490"/>
                    </a:lnTo>
                    <a:lnTo>
                      <a:pt x="23528019" y="11263630"/>
                    </a:lnTo>
                    <a:close/>
                  </a:path>
                </a:pathLst>
              </a:custGeom>
              <a:solidFill>
                <a:srgbClr val="42372A"/>
              </a:solidFill>
            </p:spPr>
          </p:sp>
        </p:grpSp>
      </p:grpSp>
      <p:grpSp>
        <p:nvGrpSpPr>
          <p:cNvPr name="Group 20" id="20"/>
          <p:cNvGrpSpPr/>
          <p:nvPr/>
        </p:nvGrpSpPr>
        <p:grpSpPr>
          <a:xfrm rot="0">
            <a:off x="11556531" y="2605061"/>
            <a:ext cx="5401734" cy="4256011"/>
            <a:chOff x="0" y="0"/>
            <a:chExt cx="7202313" cy="5674681"/>
          </a:xfrm>
        </p:grpSpPr>
        <p:grpSp>
          <p:nvGrpSpPr>
            <p:cNvPr name="Group 21" id="21"/>
            <p:cNvGrpSpPr/>
            <p:nvPr/>
          </p:nvGrpSpPr>
          <p:grpSpPr>
            <a:xfrm rot="0">
              <a:off x="243847" y="4052332"/>
              <a:ext cx="6714618" cy="1622349"/>
              <a:chOff x="0" y="0"/>
              <a:chExt cx="1326344" cy="320464"/>
            </a:xfrm>
          </p:grpSpPr>
          <p:sp>
            <p:nvSpPr>
              <p:cNvPr name="Freeform 22" id="22"/>
              <p:cNvSpPr/>
              <p:nvPr/>
            </p:nvSpPr>
            <p:spPr>
              <a:xfrm flipH="false" flipV="false" rot="0">
                <a:off x="0" y="0"/>
                <a:ext cx="1326344" cy="320464"/>
              </a:xfrm>
              <a:custGeom>
                <a:avLst/>
                <a:gdLst/>
                <a:ahLst/>
                <a:cxnLst/>
                <a:rect r="r" b="b" t="t" l="l"/>
                <a:pathLst>
                  <a:path h="320464" w="1326344">
                    <a:moveTo>
                      <a:pt x="78404" y="0"/>
                    </a:moveTo>
                    <a:lnTo>
                      <a:pt x="1247941" y="0"/>
                    </a:lnTo>
                    <a:cubicBezTo>
                      <a:pt x="1268735" y="0"/>
                      <a:pt x="1288677" y="8260"/>
                      <a:pt x="1303380" y="22964"/>
                    </a:cubicBezTo>
                    <a:cubicBezTo>
                      <a:pt x="1318084" y="37667"/>
                      <a:pt x="1326344" y="57610"/>
                      <a:pt x="1326344" y="78404"/>
                    </a:cubicBezTo>
                    <a:lnTo>
                      <a:pt x="1326344" y="242060"/>
                    </a:lnTo>
                    <a:cubicBezTo>
                      <a:pt x="1326344" y="285361"/>
                      <a:pt x="1291242" y="320464"/>
                      <a:pt x="1247941" y="320464"/>
                    </a:cubicBezTo>
                    <a:lnTo>
                      <a:pt x="78404" y="320464"/>
                    </a:lnTo>
                    <a:cubicBezTo>
                      <a:pt x="57610" y="320464"/>
                      <a:pt x="37667" y="312204"/>
                      <a:pt x="22964" y="297500"/>
                    </a:cubicBezTo>
                    <a:cubicBezTo>
                      <a:pt x="8260" y="282796"/>
                      <a:pt x="0" y="262854"/>
                      <a:pt x="0" y="242060"/>
                    </a:cubicBezTo>
                    <a:lnTo>
                      <a:pt x="0" y="78404"/>
                    </a:lnTo>
                    <a:cubicBezTo>
                      <a:pt x="0" y="35103"/>
                      <a:pt x="35103" y="0"/>
                      <a:pt x="78404" y="0"/>
                    </a:cubicBezTo>
                    <a:close/>
                  </a:path>
                </a:pathLst>
              </a:custGeom>
              <a:solidFill>
                <a:srgbClr val="9D8B75"/>
              </a:solidFill>
            </p:spPr>
          </p:sp>
          <p:sp>
            <p:nvSpPr>
              <p:cNvPr name="TextBox 23" id="23"/>
              <p:cNvSpPr txBox="true"/>
              <p:nvPr/>
            </p:nvSpPr>
            <p:spPr>
              <a:xfrm>
                <a:off x="0" y="-47625"/>
                <a:ext cx="1326344" cy="368089"/>
              </a:xfrm>
              <a:prstGeom prst="rect">
                <a:avLst/>
              </a:prstGeom>
            </p:spPr>
            <p:txBody>
              <a:bodyPr anchor="ctr" rtlCol="false" tIns="50800" lIns="50800" bIns="50800" rIns="50800"/>
              <a:lstStyle/>
              <a:p>
                <a:pPr algn="ctr">
                  <a:lnSpc>
                    <a:spcPts val="2939"/>
                  </a:lnSpc>
                </a:pPr>
                <a:r>
                  <a:rPr lang="en-US" sz="2099">
                    <a:solidFill>
                      <a:srgbClr val="FFFFFF"/>
                    </a:solidFill>
                    <a:latin typeface="Maven Pro"/>
                    <a:ea typeface="Maven Pro"/>
                    <a:cs typeface="Maven Pro"/>
                    <a:sym typeface="Maven Pro"/>
                  </a:rPr>
                  <a:t>Tă</a:t>
                </a:r>
                <a:r>
                  <a:rPr lang="en-US" sz="2099">
                    <a:solidFill>
                      <a:srgbClr val="FFFFFF"/>
                    </a:solidFill>
                    <a:latin typeface="Maven Pro"/>
                    <a:ea typeface="Maven Pro"/>
                    <a:cs typeface="Maven Pro"/>
                    <a:sym typeface="Maven Pro"/>
                  </a:rPr>
                  <a:t>ng cường kiểm tra, giám sát – kiểm soát quyền lực, giữ vững niềm tin nhân dân.</a:t>
                </a:r>
              </a:p>
            </p:txBody>
          </p:sp>
        </p:grpSp>
        <p:grpSp>
          <p:nvGrpSpPr>
            <p:cNvPr name="Group 24" id="24"/>
            <p:cNvGrpSpPr/>
            <p:nvPr/>
          </p:nvGrpSpPr>
          <p:grpSpPr>
            <a:xfrm rot="0">
              <a:off x="0" y="0"/>
              <a:ext cx="7202313" cy="4052332"/>
              <a:chOff x="0" y="0"/>
              <a:chExt cx="24389080" cy="13722350"/>
            </a:xfrm>
          </p:grpSpPr>
          <p:sp>
            <p:nvSpPr>
              <p:cNvPr name="Freeform 25" id="25"/>
              <p:cNvSpPr/>
              <p:nvPr/>
            </p:nvSpPr>
            <p:spPr>
              <a:xfrm flipH="false" flipV="false" rot="0">
                <a:off x="10160" y="16510"/>
                <a:ext cx="24352251" cy="13704570"/>
              </a:xfrm>
              <a:custGeom>
                <a:avLst/>
                <a:gdLst/>
                <a:ahLst/>
                <a:cxnLst/>
                <a:rect r="r" b="b" t="t" l="l"/>
                <a:pathLst>
                  <a:path h="13704570" w="24352251">
                    <a:moveTo>
                      <a:pt x="24328120" y="474980"/>
                    </a:moveTo>
                    <a:cubicBezTo>
                      <a:pt x="24323040" y="642620"/>
                      <a:pt x="24352251" y="13134340"/>
                      <a:pt x="24315420" y="13348970"/>
                    </a:cubicBezTo>
                    <a:cubicBezTo>
                      <a:pt x="24278590" y="13563601"/>
                      <a:pt x="24036020" y="13681710"/>
                      <a:pt x="23826470" y="13681710"/>
                    </a:cubicBezTo>
                    <a:cubicBezTo>
                      <a:pt x="23681690" y="13663931"/>
                      <a:pt x="962660" y="13704570"/>
                      <a:pt x="386081" y="13675360"/>
                    </a:cubicBezTo>
                    <a:cubicBezTo>
                      <a:pt x="232411" y="13667740"/>
                      <a:pt x="40641" y="13463270"/>
                      <a:pt x="29211" y="13285470"/>
                    </a:cubicBezTo>
                    <a:cubicBezTo>
                      <a:pt x="17781" y="13107670"/>
                      <a:pt x="16510" y="521970"/>
                      <a:pt x="12700" y="480060"/>
                    </a:cubicBezTo>
                    <a:cubicBezTo>
                      <a:pt x="0" y="321310"/>
                      <a:pt x="168910" y="3810"/>
                      <a:pt x="453390" y="7620"/>
                    </a:cubicBezTo>
                    <a:cubicBezTo>
                      <a:pt x="453390" y="7620"/>
                      <a:pt x="23868379" y="0"/>
                      <a:pt x="23868379" y="0"/>
                    </a:cubicBezTo>
                    <a:cubicBezTo>
                      <a:pt x="24254460" y="35560"/>
                      <a:pt x="24329390" y="331470"/>
                      <a:pt x="24329390" y="474980"/>
                    </a:cubicBezTo>
                    <a:close/>
                  </a:path>
                </a:pathLst>
              </a:custGeom>
              <a:blipFill>
                <a:blip r:embed="rId8"/>
                <a:stretch>
                  <a:fillRect l="0" t="-4176" r="0" b="-4176"/>
                </a:stretch>
              </a:blipFill>
            </p:spPr>
          </p:sp>
          <p:sp>
            <p:nvSpPr>
              <p:cNvPr name="Freeform 26" id="26"/>
              <p:cNvSpPr/>
              <p:nvPr/>
            </p:nvSpPr>
            <p:spPr>
              <a:xfrm flipH="false" flipV="false" rot="0">
                <a:off x="-36830" y="0"/>
                <a:ext cx="24512271" cy="13749020"/>
              </a:xfrm>
              <a:custGeom>
                <a:avLst/>
                <a:gdLst/>
                <a:ahLst/>
                <a:cxnLst/>
                <a:rect r="r" b="b" t="t" l="l"/>
                <a:pathLst>
                  <a:path h="13749020" w="24512271">
                    <a:moveTo>
                      <a:pt x="24399241" y="490220"/>
                    </a:moveTo>
                    <a:cubicBezTo>
                      <a:pt x="24399241" y="346710"/>
                      <a:pt x="24333201" y="203200"/>
                      <a:pt x="24221441" y="113030"/>
                    </a:cubicBezTo>
                    <a:cubicBezTo>
                      <a:pt x="24133810" y="39370"/>
                      <a:pt x="24023319" y="0"/>
                      <a:pt x="23909019" y="0"/>
                    </a:cubicBezTo>
                    <a:cubicBezTo>
                      <a:pt x="23909019" y="0"/>
                      <a:pt x="534669" y="0"/>
                      <a:pt x="534669" y="0"/>
                    </a:cubicBezTo>
                    <a:cubicBezTo>
                      <a:pt x="414019" y="0"/>
                      <a:pt x="298449" y="44450"/>
                      <a:pt x="209549" y="123190"/>
                    </a:cubicBezTo>
                    <a:cubicBezTo>
                      <a:pt x="105410" y="214630"/>
                      <a:pt x="44450" y="350520"/>
                      <a:pt x="44450" y="490220"/>
                    </a:cubicBezTo>
                    <a:cubicBezTo>
                      <a:pt x="67310" y="640080"/>
                      <a:pt x="0" y="13243561"/>
                      <a:pt x="68580" y="13376911"/>
                    </a:cubicBezTo>
                    <a:cubicBezTo>
                      <a:pt x="119380" y="13539470"/>
                      <a:pt x="259080" y="13666470"/>
                      <a:pt x="424180" y="13703300"/>
                    </a:cubicBezTo>
                    <a:cubicBezTo>
                      <a:pt x="500380" y="13749020"/>
                      <a:pt x="23813769" y="13698220"/>
                      <a:pt x="23910291" y="13716000"/>
                    </a:cubicBezTo>
                    <a:cubicBezTo>
                      <a:pt x="24119841" y="13716000"/>
                      <a:pt x="24306530" y="13582650"/>
                      <a:pt x="24373841" y="13383261"/>
                    </a:cubicBezTo>
                    <a:cubicBezTo>
                      <a:pt x="24512271" y="13201650"/>
                      <a:pt x="24329391" y="675640"/>
                      <a:pt x="24400510" y="488950"/>
                    </a:cubicBezTo>
                    <a:close/>
                    <a:moveTo>
                      <a:pt x="24337010" y="13371830"/>
                    </a:moveTo>
                    <a:cubicBezTo>
                      <a:pt x="24274780" y="13554711"/>
                      <a:pt x="24103330" y="13677900"/>
                      <a:pt x="23909021" y="13677900"/>
                    </a:cubicBezTo>
                    <a:cubicBezTo>
                      <a:pt x="23770591" y="13655041"/>
                      <a:pt x="549910" y="13708380"/>
                      <a:pt x="433070" y="13666470"/>
                    </a:cubicBezTo>
                    <a:cubicBezTo>
                      <a:pt x="232410" y="13623291"/>
                      <a:pt x="78740" y="13431520"/>
                      <a:pt x="82550" y="13227050"/>
                    </a:cubicBezTo>
                    <a:cubicBezTo>
                      <a:pt x="82550" y="13227050"/>
                      <a:pt x="82550" y="490220"/>
                      <a:pt x="82550" y="490220"/>
                    </a:cubicBezTo>
                    <a:cubicBezTo>
                      <a:pt x="82550" y="361950"/>
                      <a:pt x="138430" y="236220"/>
                      <a:pt x="234950" y="152400"/>
                    </a:cubicBezTo>
                    <a:cubicBezTo>
                      <a:pt x="317500" y="78740"/>
                      <a:pt x="424180" y="38100"/>
                      <a:pt x="534670" y="38100"/>
                    </a:cubicBezTo>
                    <a:cubicBezTo>
                      <a:pt x="534670" y="38100"/>
                      <a:pt x="23909021" y="38100"/>
                      <a:pt x="23909021" y="38100"/>
                    </a:cubicBezTo>
                    <a:cubicBezTo>
                      <a:pt x="24118571" y="35560"/>
                      <a:pt x="24315421" y="194310"/>
                      <a:pt x="24352250" y="402590"/>
                    </a:cubicBezTo>
                    <a:cubicBezTo>
                      <a:pt x="24345900" y="651510"/>
                      <a:pt x="24405591" y="13135609"/>
                      <a:pt x="24337010" y="13371830"/>
                    </a:cubicBezTo>
                    <a:close/>
                    <a:moveTo>
                      <a:pt x="21329650" y="292100"/>
                    </a:moveTo>
                    <a:lnTo>
                      <a:pt x="6705600" y="292100"/>
                    </a:lnTo>
                    <a:lnTo>
                      <a:pt x="6116320" y="834390"/>
                    </a:lnTo>
                    <a:lnTo>
                      <a:pt x="3577590" y="834390"/>
                    </a:lnTo>
                    <a:lnTo>
                      <a:pt x="2988310" y="292100"/>
                    </a:lnTo>
                    <a:lnTo>
                      <a:pt x="534670" y="292100"/>
                    </a:lnTo>
                    <a:cubicBezTo>
                      <a:pt x="472440" y="292100"/>
                      <a:pt x="429260" y="318770"/>
                      <a:pt x="405130" y="341630"/>
                    </a:cubicBezTo>
                    <a:lnTo>
                      <a:pt x="417830" y="355600"/>
                    </a:lnTo>
                    <a:lnTo>
                      <a:pt x="403860" y="342900"/>
                    </a:lnTo>
                    <a:cubicBezTo>
                      <a:pt x="402590" y="344170"/>
                      <a:pt x="388620" y="356870"/>
                      <a:pt x="386080" y="359410"/>
                    </a:cubicBezTo>
                    <a:lnTo>
                      <a:pt x="878840" y="937260"/>
                    </a:lnTo>
                    <a:lnTo>
                      <a:pt x="878840" y="12879070"/>
                    </a:lnTo>
                    <a:lnTo>
                      <a:pt x="5518150" y="12879070"/>
                    </a:lnTo>
                    <a:lnTo>
                      <a:pt x="5916930" y="13423900"/>
                    </a:lnTo>
                    <a:lnTo>
                      <a:pt x="21840191" y="13423900"/>
                    </a:lnTo>
                    <a:cubicBezTo>
                      <a:pt x="21844001" y="13418820"/>
                      <a:pt x="23559771" y="11282680"/>
                      <a:pt x="23563580" y="11277600"/>
                    </a:cubicBezTo>
                    <a:lnTo>
                      <a:pt x="23563580" y="834390"/>
                    </a:lnTo>
                    <a:lnTo>
                      <a:pt x="21917660" y="834390"/>
                    </a:lnTo>
                    <a:lnTo>
                      <a:pt x="21328380" y="292100"/>
                    </a:lnTo>
                    <a:close/>
                    <a:moveTo>
                      <a:pt x="23526750" y="11263630"/>
                    </a:moveTo>
                    <a:lnTo>
                      <a:pt x="21822410" y="13385800"/>
                    </a:lnTo>
                    <a:lnTo>
                      <a:pt x="5937250" y="13385800"/>
                    </a:lnTo>
                    <a:lnTo>
                      <a:pt x="5538470" y="12840970"/>
                    </a:lnTo>
                    <a:lnTo>
                      <a:pt x="916940" y="12840970"/>
                    </a:lnTo>
                    <a:lnTo>
                      <a:pt x="916940" y="922020"/>
                    </a:lnTo>
                    <a:lnTo>
                      <a:pt x="439420" y="361950"/>
                    </a:lnTo>
                    <a:cubicBezTo>
                      <a:pt x="459740" y="345440"/>
                      <a:pt x="491490" y="330200"/>
                      <a:pt x="534670" y="330200"/>
                    </a:cubicBezTo>
                    <a:lnTo>
                      <a:pt x="2974340" y="330200"/>
                    </a:lnTo>
                    <a:lnTo>
                      <a:pt x="3563620" y="872490"/>
                    </a:lnTo>
                    <a:lnTo>
                      <a:pt x="6131560" y="872490"/>
                    </a:lnTo>
                    <a:lnTo>
                      <a:pt x="6720840" y="330200"/>
                    </a:lnTo>
                    <a:lnTo>
                      <a:pt x="21315680" y="330200"/>
                    </a:lnTo>
                    <a:lnTo>
                      <a:pt x="21904959" y="872490"/>
                    </a:lnTo>
                    <a:lnTo>
                      <a:pt x="23528019" y="872490"/>
                    </a:lnTo>
                    <a:lnTo>
                      <a:pt x="23528019" y="11263630"/>
                    </a:lnTo>
                    <a:close/>
                  </a:path>
                </a:pathLst>
              </a:custGeom>
              <a:solidFill>
                <a:srgbClr val="42372A"/>
              </a:solidFill>
            </p:spPr>
          </p:sp>
        </p:grpSp>
      </p:grpSp>
      <p:sp>
        <p:nvSpPr>
          <p:cNvPr name="Freeform 27" id="27"/>
          <p:cNvSpPr/>
          <p:nvPr/>
        </p:nvSpPr>
        <p:spPr>
          <a:xfrm flipH="false" flipV="false" rot="1141802">
            <a:off x="9697231" y="-854318"/>
            <a:ext cx="12203780" cy="3066200"/>
          </a:xfrm>
          <a:custGeom>
            <a:avLst/>
            <a:gdLst/>
            <a:ahLst/>
            <a:cxnLst/>
            <a:rect r="r" b="b" t="t" l="l"/>
            <a:pathLst>
              <a:path h="3066200" w="12203780">
                <a:moveTo>
                  <a:pt x="0" y="0"/>
                </a:moveTo>
                <a:lnTo>
                  <a:pt x="12203780" y="0"/>
                </a:lnTo>
                <a:lnTo>
                  <a:pt x="12203780" y="3066200"/>
                </a:lnTo>
                <a:lnTo>
                  <a:pt x="0" y="3066200"/>
                </a:lnTo>
                <a:lnTo>
                  <a:pt x="0" y="0"/>
                </a:lnTo>
                <a:close/>
              </a:path>
            </a:pathLst>
          </a:custGeom>
          <a:blipFill>
            <a:blip r:embed="rId9"/>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0">
            <a:off x="-933634" y="7094548"/>
            <a:ext cx="4953378" cy="4953378"/>
          </a:xfrm>
          <a:custGeom>
            <a:avLst/>
            <a:gdLst/>
            <a:ahLst/>
            <a:cxnLst/>
            <a:rect r="r" b="b" t="t" l="l"/>
            <a:pathLst>
              <a:path h="4953378" w="4953378">
                <a:moveTo>
                  <a:pt x="0" y="0"/>
                </a:moveTo>
                <a:lnTo>
                  <a:pt x="4953379" y="0"/>
                </a:lnTo>
                <a:lnTo>
                  <a:pt x="4953379" y="4953378"/>
                </a:lnTo>
                <a:lnTo>
                  <a:pt x="0" y="4953378"/>
                </a:lnTo>
                <a:lnTo>
                  <a:pt x="0" y="0"/>
                </a:lnTo>
                <a:close/>
              </a:path>
            </a:pathLst>
          </a:custGeom>
          <a:blipFill>
            <a:blip r:embed="rId3"/>
            <a:stretch>
              <a:fillRect l="0" t="0" r="0" b="0"/>
            </a:stretch>
          </a:blipFill>
        </p:spPr>
      </p:sp>
      <p:sp>
        <p:nvSpPr>
          <p:cNvPr name="Freeform 4" id="4"/>
          <p:cNvSpPr/>
          <p:nvPr/>
        </p:nvSpPr>
        <p:spPr>
          <a:xfrm flipH="false" flipV="false" rot="-6130059">
            <a:off x="-1013725" y="-1534337"/>
            <a:ext cx="5883304" cy="5442767"/>
          </a:xfrm>
          <a:custGeom>
            <a:avLst/>
            <a:gdLst/>
            <a:ahLst/>
            <a:cxnLst/>
            <a:rect r="r" b="b" t="t" l="l"/>
            <a:pathLst>
              <a:path h="5442767" w="5883304">
                <a:moveTo>
                  <a:pt x="0" y="0"/>
                </a:moveTo>
                <a:lnTo>
                  <a:pt x="5883305" y="0"/>
                </a:lnTo>
                <a:lnTo>
                  <a:pt x="5883305" y="5442767"/>
                </a:lnTo>
                <a:lnTo>
                  <a:pt x="0" y="5442767"/>
                </a:lnTo>
                <a:lnTo>
                  <a:pt x="0" y="0"/>
                </a:lnTo>
                <a:close/>
              </a:path>
            </a:pathLst>
          </a:custGeom>
          <a:blipFill>
            <a:blip r:embed="rId4"/>
            <a:stretch>
              <a:fillRect l="0" t="0" r="0" b="0"/>
            </a:stretch>
          </a:blipFill>
        </p:spPr>
      </p:sp>
      <p:sp>
        <p:nvSpPr>
          <p:cNvPr name="Freeform 5" id="5"/>
          <p:cNvSpPr/>
          <p:nvPr/>
        </p:nvSpPr>
        <p:spPr>
          <a:xfrm flipH="false" flipV="false" rot="0">
            <a:off x="13110575" y="7711231"/>
            <a:ext cx="5177425" cy="2575769"/>
          </a:xfrm>
          <a:custGeom>
            <a:avLst/>
            <a:gdLst/>
            <a:ahLst/>
            <a:cxnLst/>
            <a:rect r="r" b="b" t="t" l="l"/>
            <a:pathLst>
              <a:path h="2575769" w="5177425">
                <a:moveTo>
                  <a:pt x="0" y="0"/>
                </a:moveTo>
                <a:lnTo>
                  <a:pt x="5177425" y="0"/>
                </a:lnTo>
                <a:lnTo>
                  <a:pt x="5177425" y="2575769"/>
                </a:lnTo>
                <a:lnTo>
                  <a:pt x="0" y="2575769"/>
                </a:lnTo>
                <a:lnTo>
                  <a:pt x="0" y="0"/>
                </a:lnTo>
                <a:close/>
              </a:path>
            </a:pathLst>
          </a:custGeom>
          <a:blipFill>
            <a:blip r:embed="rId5"/>
            <a:stretch>
              <a:fillRect l="0" t="0" r="0" b="0"/>
            </a:stretch>
          </a:blipFill>
        </p:spPr>
      </p:sp>
      <p:sp>
        <p:nvSpPr>
          <p:cNvPr name="Freeform 6" id="6"/>
          <p:cNvSpPr/>
          <p:nvPr/>
        </p:nvSpPr>
        <p:spPr>
          <a:xfrm flipH="false" flipV="false" rot="0">
            <a:off x="0" y="4913741"/>
            <a:ext cx="4704310" cy="5594979"/>
          </a:xfrm>
          <a:custGeom>
            <a:avLst/>
            <a:gdLst/>
            <a:ahLst/>
            <a:cxnLst/>
            <a:rect r="r" b="b" t="t" l="l"/>
            <a:pathLst>
              <a:path h="5594979" w="4704310">
                <a:moveTo>
                  <a:pt x="0" y="0"/>
                </a:moveTo>
                <a:lnTo>
                  <a:pt x="4704310" y="0"/>
                </a:lnTo>
                <a:lnTo>
                  <a:pt x="4704310" y="5594980"/>
                </a:lnTo>
                <a:lnTo>
                  <a:pt x="0" y="5594980"/>
                </a:lnTo>
                <a:lnTo>
                  <a:pt x="0" y="0"/>
                </a:lnTo>
                <a:close/>
              </a:path>
            </a:pathLst>
          </a:custGeom>
          <a:blipFill>
            <a:blip r:embed="rId6"/>
            <a:stretch>
              <a:fillRect l="-1454" t="-877" r="0" b="-877"/>
            </a:stretch>
          </a:blipFill>
        </p:spPr>
      </p:sp>
      <p:grpSp>
        <p:nvGrpSpPr>
          <p:cNvPr name="Group 7" id="7"/>
          <p:cNvGrpSpPr/>
          <p:nvPr/>
        </p:nvGrpSpPr>
        <p:grpSpPr>
          <a:xfrm rot="0">
            <a:off x="462267" y="1187046"/>
            <a:ext cx="7469683" cy="4819592"/>
            <a:chOff x="0" y="0"/>
            <a:chExt cx="9959578" cy="6426123"/>
          </a:xfrm>
        </p:grpSpPr>
        <p:grpSp>
          <p:nvGrpSpPr>
            <p:cNvPr name="Group 8" id="8"/>
            <p:cNvGrpSpPr/>
            <p:nvPr/>
          </p:nvGrpSpPr>
          <p:grpSpPr>
            <a:xfrm rot="0">
              <a:off x="0" y="0"/>
              <a:ext cx="9959578" cy="5275272"/>
              <a:chOff x="0" y="0"/>
              <a:chExt cx="46444291" cy="24600066"/>
            </a:xfrm>
          </p:grpSpPr>
          <p:sp>
            <p:nvSpPr>
              <p:cNvPr name="Freeform 9" id="9"/>
              <p:cNvSpPr/>
              <p:nvPr/>
            </p:nvSpPr>
            <p:spPr>
              <a:xfrm flipH="false" flipV="false" rot="0">
                <a:off x="369570" y="200660"/>
                <a:ext cx="45752142" cy="24287645"/>
              </a:xfrm>
              <a:custGeom>
                <a:avLst/>
                <a:gdLst/>
                <a:ahLst/>
                <a:cxnLst/>
                <a:rect r="r" b="b" t="t" l="l"/>
                <a:pathLst>
                  <a:path h="24287645" w="45752142">
                    <a:moveTo>
                      <a:pt x="45743253" y="23796156"/>
                    </a:moveTo>
                    <a:cubicBezTo>
                      <a:pt x="45734363" y="24050156"/>
                      <a:pt x="45604821" y="24282567"/>
                      <a:pt x="45245413" y="24267326"/>
                    </a:cubicBezTo>
                    <a:lnTo>
                      <a:pt x="43689663" y="24287645"/>
                    </a:lnTo>
                    <a:lnTo>
                      <a:pt x="43675692" y="23638676"/>
                    </a:lnTo>
                    <a:lnTo>
                      <a:pt x="42263453" y="23632326"/>
                    </a:lnTo>
                    <a:lnTo>
                      <a:pt x="41291903" y="24269867"/>
                    </a:lnTo>
                    <a:cubicBezTo>
                      <a:pt x="41291903" y="24269867"/>
                      <a:pt x="444500" y="24254626"/>
                      <a:pt x="444500" y="24254626"/>
                    </a:cubicBezTo>
                    <a:cubicBezTo>
                      <a:pt x="186690" y="24255895"/>
                      <a:pt x="0" y="24244467"/>
                      <a:pt x="1270" y="23985386"/>
                    </a:cubicBezTo>
                    <a:cubicBezTo>
                      <a:pt x="1270" y="23985386"/>
                      <a:pt x="1270" y="501650"/>
                      <a:pt x="1270" y="501650"/>
                    </a:cubicBezTo>
                    <a:cubicBezTo>
                      <a:pt x="1270" y="240030"/>
                      <a:pt x="11430" y="0"/>
                      <a:pt x="270510" y="0"/>
                    </a:cubicBezTo>
                    <a:cubicBezTo>
                      <a:pt x="359410" y="15240"/>
                      <a:pt x="45297481" y="5080"/>
                      <a:pt x="45369871" y="43180"/>
                    </a:cubicBezTo>
                    <a:cubicBezTo>
                      <a:pt x="45581960" y="86360"/>
                      <a:pt x="45698799" y="74930"/>
                      <a:pt x="45696260" y="290830"/>
                    </a:cubicBezTo>
                    <a:cubicBezTo>
                      <a:pt x="45693721" y="327660"/>
                      <a:pt x="45752142" y="23763136"/>
                      <a:pt x="45744521" y="23794886"/>
                    </a:cubicBezTo>
                    <a:close/>
                  </a:path>
                </a:pathLst>
              </a:custGeom>
              <a:blipFill>
                <a:blip r:embed="rId7"/>
                <a:stretch>
                  <a:fillRect l="-810" t="-3844" r="-1513" b="-4560"/>
                </a:stretch>
              </a:blipFill>
            </p:spPr>
          </p:sp>
          <p:sp>
            <p:nvSpPr>
              <p:cNvPr name="Freeform 10" id="10"/>
              <p:cNvSpPr/>
              <p:nvPr/>
            </p:nvSpPr>
            <p:spPr>
              <a:xfrm flipH="false" flipV="false" rot="0">
                <a:off x="-1270" y="-21590"/>
                <a:ext cx="46450643" cy="24641976"/>
              </a:xfrm>
              <a:custGeom>
                <a:avLst/>
                <a:gdLst/>
                <a:ahLst/>
                <a:cxnLst/>
                <a:rect r="r" b="b" t="t" l="l"/>
                <a:pathLst>
                  <a:path h="24641976" w="46450643">
                    <a:moveTo>
                      <a:pt x="46444293" y="499110"/>
                    </a:moveTo>
                    <a:cubicBezTo>
                      <a:pt x="46446832" y="283210"/>
                      <a:pt x="46285543" y="81280"/>
                      <a:pt x="46073453" y="38100"/>
                    </a:cubicBezTo>
                    <a:cubicBezTo>
                      <a:pt x="46001061" y="0"/>
                      <a:pt x="561340" y="41910"/>
                      <a:pt x="473710" y="26670"/>
                    </a:cubicBezTo>
                    <a:cubicBezTo>
                      <a:pt x="354330" y="26670"/>
                      <a:pt x="246380" y="71120"/>
                      <a:pt x="162560" y="143510"/>
                    </a:cubicBezTo>
                    <a:cubicBezTo>
                      <a:pt x="63500" y="229870"/>
                      <a:pt x="1270" y="356870"/>
                      <a:pt x="1270" y="499110"/>
                    </a:cubicBezTo>
                    <a:cubicBezTo>
                      <a:pt x="1270" y="499110"/>
                      <a:pt x="1270" y="24144135"/>
                      <a:pt x="1270" y="24144135"/>
                    </a:cubicBezTo>
                    <a:cubicBezTo>
                      <a:pt x="0" y="24403215"/>
                      <a:pt x="214630" y="24617845"/>
                      <a:pt x="473710" y="24616576"/>
                    </a:cubicBezTo>
                    <a:cubicBezTo>
                      <a:pt x="473710" y="24616576"/>
                      <a:pt x="6593840" y="24616576"/>
                      <a:pt x="6593840" y="24616576"/>
                    </a:cubicBezTo>
                    <a:lnTo>
                      <a:pt x="41713543" y="24616576"/>
                    </a:lnTo>
                    <a:lnTo>
                      <a:pt x="42649532" y="23987926"/>
                    </a:lnTo>
                    <a:lnTo>
                      <a:pt x="43916993" y="23987926"/>
                    </a:lnTo>
                    <a:lnTo>
                      <a:pt x="43928421" y="24616576"/>
                    </a:lnTo>
                    <a:lnTo>
                      <a:pt x="45608632" y="24616576"/>
                    </a:lnTo>
                    <a:cubicBezTo>
                      <a:pt x="45969311" y="24631815"/>
                      <a:pt x="46389682" y="24641976"/>
                      <a:pt x="46444293" y="24186045"/>
                    </a:cubicBezTo>
                    <a:cubicBezTo>
                      <a:pt x="46450643" y="24154295"/>
                      <a:pt x="46444293" y="535940"/>
                      <a:pt x="46445561" y="499109"/>
                    </a:cubicBezTo>
                    <a:close/>
                    <a:moveTo>
                      <a:pt x="44215443" y="24323206"/>
                    </a:moveTo>
                    <a:cubicBezTo>
                      <a:pt x="44212903" y="24166995"/>
                      <a:pt x="44207821" y="23849497"/>
                      <a:pt x="44204011" y="23694556"/>
                    </a:cubicBezTo>
                    <a:lnTo>
                      <a:pt x="42558093" y="23694556"/>
                    </a:lnTo>
                    <a:cubicBezTo>
                      <a:pt x="42544121" y="23703447"/>
                      <a:pt x="41661471" y="24297806"/>
                      <a:pt x="41622103" y="24323206"/>
                    </a:cubicBezTo>
                    <a:lnTo>
                      <a:pt x="6162040" y="24323206"/>
                    </a:lnTo>
                    <a:lnTo>
                      <a:pt x="5361940" y="23779647"/>
                    </a:lnTo>
                    <a:lnTo>
                      <a:pt x="568960" y="23779647"/>
                    </a:lnTo>
                    <a:lnTo>
                      <a:pt x="838200" y="23219576"/>
                    </a:lnTo>
                    <a:lnTo>
                      <a:pt x="838200" y="320040"/>
                    </a:lnTo>
                    <a:lnTo>
                      <a:pt x="40283521" y="320040"/>
                    </a:lnTo>
                    <a:lnTo>
                      <a:pt x="41083621" y="863600"/>
                    </a:lnTo>
                    <a:lnTo>
                      <a:pt x="45875332" y="863600"/>
                    </a:lnTo>
                    <a:lnTo>
                      <a:pt x="45606093" y="1423670"/>
                    </a:lnTo>
                    <a:lnTo>
                      <a:pt x="45606093" y="24323206"/>
                    </a:lnTo>
                    <a:lnTo>
                      <a:pt x="44214171" y="24323206"/>
                    </a:lnTo>
                    <a:close/>
                  </a:path>
                </a:pathLst>
              </a:custGeom>
              <a:solidFill>
                <a:srgbClr val="8E472D"/>
              </a:solidFill>
            </p:spPr>
          </p:sp>
        </p:grpSp>
        <p:grpSp>
          <p:nvGrpSpPr>
            <p:cNvPr name="Group 11" id="11"/>
            <p:cNvGrpSpPr/>
            <p:nvPr/>
          </p:nvGrpSpPr>
          <p:grpSpPr>
            <a:xfrm rot="0">
              <a:off x="541770" y="5275272"/>
              <a:ext cx="8876037" cy="1150851"/>
              <a:chOff x="0" y="0"/>
              <a:chExt cx="1753291" cy="227329"/>
            </a:xfrm>
          </p:grpSpPr>
          <p:sp>
            <p:nvSpPr>
              <p:cNvPr name="Freeform 12" id="12"/>
              <p:cNvSpPr/>
              <p:nvPr/>
            </p:nvSpPr>
            <p:spPr>
              <a:xfrm flipH="false" flipV="false" rot="0">
                <a:off x="0" y="0"/>
                <a:ext cx="1753291" cy="227329"/>
              </a:xfrm>
              <a:custGeom>
                <a:avLst/>
                <a:gdLst/>
                <a:ahLst/>
                <a:cxnLst/>
                <a:rect r="r" b="b" t="t" l="l"/>
                <a:pathLst>
                  <a:path h="227329" w="1753291">
                    <a:moveTo>
                      <a:pt x="0" y="0"/>
                    </a:moveTo>
                    <a:lnTo>
                      <a:pt x="1753291" y="0"/>
                    </a:lnTo>
                    <a:lnTo>
                      <a:pt x="1753291" y="227329"/>
                    </a:lnTo>
                    <a:lnTo>
                      <a:pt x="0" y="227329"/>
                    </a:lnTo>
                    <a:close/>
                  </a:path>
                </a:pathLst>
              </a:custGeom>
              <a:solidFill>
                <a:srgbClr val="8E472D"/>
              </a:solidFill>
            </p:spPr>
          </p:sp>
          <p:sp>
            <p:nvSpPr>
              <p:cNvPr name="TextBox 13" id="13"/>
              <p:cNvSpPr txBox="true"/>
              <p:nvPr/>
            </p:nvSpPr>
            <p:spPr>
              <a:xfrm>
                <a:off x="0" y="-47625"/>
                <a:ext cx="1753291" cy="274954"/>
              </a:xfrm>
              <a:prstGeom prst="rect">
                <a:avLst/>
              </a:prstGeom>
            </p:spPr>
            <p:txBody>
              <a:bodyPr anchor="ctr" rtlCol="false" tIns="50800" lIns="50800" bIns="50800" rIns="50800"/>
              <a:lstStyle/>
              <a:p>
                <a:pPr algn="ctr">
                  <a:lnSpc>
                    <a:spcPts val="2939"/>
                  </a:lnSpc>
                </a:pPr>
                <a:r>
                  <a:rPr lang="en-US" sz="2099">
                    <a:solidFill>
                      <a:srgbClr val="FFFFFF"/>
                    </a:solidFill>
                    <a:latin typeface="Maven Pro"/>
                    <a:ea typeface="Maven Pro"/>
                    <a:cs typeface="Maven Pro"/>
                    <a:sym typeface="Maven Pro"/>
                  </a:rPr>
                  <a:t>Kiên định mục tiêu độc lập dân tộc gắn liền với CNXH.</a:t>
                </a:r>
              </a:p>
            </p:txBody>
          </p:sp>
        </p:grpSp>
      </p:grpSp>
      <p:grpSp>
        <p:nvGrpSpPr>
          <p:cNvPr name="Group 14" id="14"/>
          <p:cNvGrpSpPr/>
          <p:nvPr/>
        </p:nvGrpSpPr>
        <p:grpSpPr>
          <a:xfrm rot="0">
            <a:off x="8607870" y="2503945"/>
            <a:ext cx="7469683" cy="4819592"/>
            <a:chOff x="0" y="0"/>
            <a:chExt cx="9959578" cy="6426123"/>
          </a:xfrm>
        </p:grpSpPr>
        <p:grpSp>
          <p:nvGrpSpPr>
            <p:cNvPr name="Group 15" id="15"/>
            <p:cNvGrpSpPr/>
            <p:nvPr/>
          </p:nvGrpSpPr>
          <p:grpSpPr>
            <a:xfrm rot="0">
              <a:off x="0" y="0"/>
              <a:ext cx="9959578" cy="5275272"/>
              <a:chOff x="0" y="0"/>
              <a:chExt cx="46444291" cy="24600066"/>
            </a:xfrm>
          </p:grpSpPr>
          <p:sp>
            <p:nvSpPr>
              <p:cNvPr name="Freeform 16" id="16"/>
              <p:cNvSpPr/>
              <p:nvPr/>
            </p:nvSpPr>
            <p:spPr>
              <a:xfrm flipH="false" flipV="false" rot="0">
                <a:off x="369570" y="200660"/>
                <a:ext cx="45752142" cy="24287645"/>
              </a:xfrm>
              <a:custGeom>
                <a:avLst/>
                <a:gdLst/>
                <a:ahLst/>
                <a:cxnLst/>
                <a:rect r="r" b="b" t="t" l="l"/>
                <a:pathLst>
                  <a:path h="24287645" w="45752142">
                    <a:moveTo>
                      <a:pt x="45743253" y="23796156"/>
                    </a:moveTo>
                    <a:cubicBezTo>
                      <a:pt x="45734363" y="24050156"/>
                      <a:pt x="45604821" y="24282567"/>
                      <a:pt x="45245413" y="24267326"/>
                    </a:cubicBezTo>
                    <a:lnTo>
                      <a:pt x="43689663" y="24287645"/>
                    </a:lnTo>
                    <a:lnTo>
                      <a:pt x="43675692" y="23638676"/>
                    </a:lnTo>
                    <a:lnTo>
                      <a:pt x="42263453" y="23632326"/>
                    </a:lnTo>
                    <a:lnTo>
                      <a:pt x="41291903" y="24269867"/>
                    </a:lnTo>
                    <a:cubicBezTo>
                      <a:pt x="41291903" y="24269867"/>
                      <a:pt x="444500" y="24254626"/>
                      <a:pt x="444500" y="24254626"/>
                    </a:cubicBezTo>
                    <a:cubicBezTo>
                      <a:pt x="186690" y="24255895"/>
                      <a:pt x="0" y="24244467"/>
                      <a:pt x="1270" y="23985386"/>
                    </a:cubicBezTo>
                    <a:cubicBezTo>
                      <a:pt x="1270" y="23985386"/>
                      <a:pt x="1270" y="501650"/>
                      <a:pt x="1270" y="501650"/>
                    </a:cubicBezTo>
                    <a:cubicBezTo>
                      <a:pt x="1270" y="240030"/>
                      <a:pt x="11430" y="0"/>
                      <a:pt x="270510" y="0"/>
                    </a:cubicBezTo>
                    <a:cubicBezTo>
                      <a:pt x="359410" y="15240"/>
                      <a:pt x="45297481" y="5080"/>
                      <a:pt x="45369871" y="43180"/>
                    </a:cubicBezTo>
                    <a:cubicBezTo>
                      <a:pt x="45581960" y="86360"/>
                      <a:pt x="45698799" y="74930"/>
                      <a:pt x="45696260" y="290830"/>
                    </a:cubicBezTo>
                    <a:cubicBezTo>
                      <a:pt x="45693721" y="327660"/>
                      <a:pt x="45752142" y="23763136"/>
                      <a:pt x="45744521" y="23794886"/>
                    </a:cubicBezTo>
                    <a:close/>
                  </a:path>
                </a:pathLst>
              </a:custGeom>
              <a:blipFill>
                <a:blip r:embed="rId8"/>
                <a:stretch>
                  <a:fillRect l="0" t="-2971" r="0" b="-2971"/>
                </a:stretch>
              </a:blipFill>
            </p:spPr>
          </p:sp>
          <p:sp>
            <p:nvSpPr>
              <p:cNvPr name="Freeform 17" id="17"/>
              <p:cNvSpPr/>
              <p:nvPr/>
            </p:nvSpPr>
            <p:spPr>
              <a:xfrm flipH="false" flipV="false" rot="0">
                <a:off x="-1270" y="-21590"/>
                <a:ext cx="46450643" cy="24641976"/>
              </a:xfrm>
              <a:custGeom>
                <a:avLst/>
                <a:gdLst/>
                <a:ahLst/>
                <a:cxnLst/>
                <a:rect r="r" b="b" t="t" l="l"/>
                <a:pathLst>
                  <a:path h="24641976" w="46450643">
                    <a:moveTo>
                      <a:pt x="46444293" y="499110"/>
                    </a:moveTo>
                    <a:cubicBezTo>
                      <a:pt x="46446832" y="283210"/>
                      <a:pt x="46285543" y="81280"/>
                      <a:pt x="46073453" y="38100"/>
                    </a:cubicBezTo>
                    <a:cubicBezTo>
                      <a:pt x="46001061" y="0"/>
                      <a:pt x="561340" y="41910"/>
                      <a:pt x="473710" y="26670"/>
                    </a:cubicBezTo>
                    <a:cubicBezTo>
                      <a:pt x="354330" y="26670"/>
                      <a:pt x="246380" y="71120"/>
                      <a:pt x="162560" y="143510"/>
                    </a:cubicBezTo>
                    <a:cubicBezTo>
                      <a:pt x="63500" y="229870"/>
                      <a:pt x="1270" y="356870"/>
                      <a:pt x="1270" y="499110"/>
                    </a:cubicBezTo>
                    <a:cubicBezTo>
                      <a:pt x="1270" y="499110"/>
                      <a:pt x="1270" y="24144135"/>
                      <a:pt x="1270" y="24144135"/>
                    </a:cubicBezTo>
                    <a:cubicBezTo>
                      <a:pt x="0" y="24403215"/>
                      <a:pt x="214630" y="24617845"/>
                      <a:pt x="473710" y="24616576"/>
                    </a:cubicBezTo>
                    <a:cubicBezTo>
                      <a:pt x="473710" y="24616576"/>
                      <a:pt x="6593840" y="24616576"/>
                      <a:pt x="6593840" y="24616576"/>
                    </a:cubicBezTo>
                    <a:lnTo>
                      <a:pt x="41713543" y="24616576"/>
                    </a:lnTo>
                    <a:lnTo>
                      <a:pt x="42649532" y="23987926"/>
                    </a:lnTo>
                    <a:lnTo>
                      <a:pt x="43916993" y="23987926"/>
                    </a:lnTo>
                    <a:lnTo>
                      <a:pt x="43928421" y="24616576"/>
                    </a:lnTo>
                    <a:lnTo>
                      <a:pt x="45608632" y="24616576"/>
                    </a:lnTo>
                    <a:cubicBezTo>
                      <a:pt x="45969311" y="24631815"/>
                      <a:pt x="46389682" y="24641976"/>
                      <a:pt x="46444293" y="24186045"/>
                    </a:cubicBezTo>
                    <a:cubicBezTo>
                      <a:pt x="46450643" y="24154295"/>
                      <a:pt x="46444293" y="535940"/>
                      <a:pt x="46445561" y="499109"/>
                    </a:cubicBezTo>
                    <a:close/>
                    <a:moveTo>
                      <a:pt x="44215443" y="24323206"/>
                    </a:moveTo>
                    <a:cubicBezTo>
                      <a:pt x="44212903" y="24166995"/>
                      <a:pt x="44207821" y="23849497"/>
                      <a:pt x="44204011" y="23694556"/>
                    </a:cubicBezTo>
                    <a:lnTo>
                      <a:pt x="42558093" y="23694556"/>
                    </a:lnTo>
                    <a:cubicBezTo>
                      <a:pt x="42544121" y="23703447"/>
                      <a:pt x="41661471" y="24297806"/>
                      <a:pt x="41622103" y="24323206"/>
                    </a:cubicBezTo>
                    <a:lnTo>
                      <a:pt x="6162040" y="24323206"/>
                    </a:lnTo>
                    <a:lnTo>
                      <a:pt x="5361940" y="23779647"/>
                    </a:lnTo>
                    <a:lnTo>
                      <a:pt x="568960" y="23779647"/>
                    </a:lnTo>
                    <a:lnTo>
                      <a:pt x="838200" y="23219576"/>
                    </a:lnTo>
                    <a:lnTo>
                      <a:pt x="838200" y="320040"/>
                    </a:lnTo>
                    <a:lnTo>
                      <a:pt x="40283521" y="320040"/>
                    </a:lnTo>
                    <a:lnTo>
                      <a:pt x="41083621" y="863600"/>
                    </a:lnTo>
                    <a:lnTo>
                      <a:pt x="45875332" y="863600"/>
                    </a:lnTo>
                    <a:lnTo>
                      <a:pt x="45606093" y="1423670"/>
                    </a:lnTo>
                    <a:lnTo>
                      <a:pt x="45606093" y="24323206"/>
                    </a:lnTo>
                    <a:lnTo>
                      <a:pt x="44214171" y="24323206"/>
                    </a:lnTo>
                    <a:close/>
                  </a:path>
                </a:pathLst>
              </a:custGeom>
              <a:solidFill>
                <a:srgbClr val="8E472D"/>
              </a:solidFill>
            </p:spPr>
          </p:sp>
        </p:grpSp>
        <p:grpSp>
          <p:nvGrpSpPr>
            <p:cNvPr name="Group 18" id="18"/>
            <p:cNvGrpSpPr/>
            <p:nvPr/>
          </p:nvGrpSpPr>
          <p:grpSpPr>
            <a:xfrm rot="0">
              <a:off x="541770" y="5275272"/>
              <a:ext cx="8876037" cy="1150851"/>
              <a:chOff x="0" y="0"/>
              <a:chExt cx="1753291" cy="227329"/>
            </a:xfrm>
          </p:grpSpPr>
          <p:sp>
            <p:nvSpPr>
              <p:cNvPr name="Freeform 19" id="19"/>
              <p:cNvSpPr/>
              <p:nvPr/>
            </p:nvSpPr>
            <p:spPr>
              <a:xfrm flipH="false" flipV="false" rot="0">
                <a:off x="0" y="0"/>
                <a:ext cx="1753291" cy="227329"/>
              </a:xfrm>
              <a:custGeom>
                <a:avLst/>
                <a:gdLst/>
                <a:ahLst/>
                <a:cxnLst/>
                <a:rect r="r" b="b" t="t" l="l"/>
                <a:pathLst>
                  <a:path h="227329" w="1753291">
                    <a:moveTo>
                      <a:pt x="0" y="0"/>
                    </a:moveTo>
                    <a:lnTo>
                      <a:pt x="1753291" y="0"/>
                    </a:lnTo>
                    <a:lnTo>
                      <a:pt x="1753291" y="227329"/>
                    </a:lnTo>
                    <a:lnTo>
                      <a:pt x="0" y="227329"/>
                    </a:lnTo>
                    <a:close/>
                  </a:path>
                </a:pathLst>
              </a:custGeom>
              <a:solidFill>
                <a:srgbClr val="8E472D"/>
              </a:solidFill>
            </p:spPr>
          </p:sp>
          <p:sp>
            <p:nvSpPr>
              <p:cNvPr name="TextBox 20" id="20"/>
              <p:cNvSpPr txBox="true"/>
              <p:nvPr/>
            </p:nvSpPr>
            <p:spPr>
              <a:xfrm>
                <a:off x="0" y="-47625"/>
                <a:ext cx="1753291" cy="274954"/>
              </a:xfrm>
              <a:prstGeom prst="rect">
                <a:avLst/>
              </a:prstGeom>
            </p:spPr>
            <p:txBody>
              <a:bodyPr anchor="ctr" rtlCol="false" tIns="50800" lIns="50800" bIns="50800" rIns="50800"/>
              <a:lstStyle/>
              <a:p>
                <a:pPr algn="ctr">
                  <a:lnSpc>
                    <a:spcPts val="2939"/>
                  </a:lnSpc>
                </a:pPr>
                <a:r>
                  <a:rPr lang="en-US" sz="2099">
                    <a:solidFill>
                      <a:srgbClr val="FFFFFF"/>
                    </a:solidFill>
                    <a:latin typeface="Maven Pro"/>
                    <a:ea typeface="Maven Pro"/>
                    <a:cs typeface="Maven Pro"/>
                    <a:sym typeface="Maven Pro"/>
                  </a:rPr>
                  <a:t>Xây dựng Đảng vững mạnh để đưa đất nước phát triển, nhân dân ấm no, hạnh phúc.</a:t>
                </a:r>
              </a:p>
            </p:txBody>
          </p:sp>
        </p:gr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867928">
            <a:off x="-3835582" y="-1363438"/>
            <a:ext cx="5898938" cy="11594964"/>
          </a:xfrm>
          <a:custGeom>
            <a:avLst/>
            <a:gdLst/>
            <a:ahLst/>
            <a:cxnLst/>
            <a:rect r="r" b="b" t="t" l="l"/>
            <a:pathLst>
              <a:path h="11594964" w="5898938">
                <a:moveTo>
                  <a:pt x="0" y="0"/>
                </a:moveTo>
                <a:lnTo>
                  <a:pt x="5898938" y="0"/>
                </a:lnTo>
                <a:lnTo>
                  <a:pt x="5898938" y="11594964"/>
                </a:lnTo>
                <a:lnTo>
                  <a:pt x="0" y="11594964"/>
                </a:lnTo>
                <a:lnTo>
                  <a:pt x="0" y="0"/>
                </a:lnTo>
                <a:close/>
              </a:path>
            </a:pathLst>
          </a:custGeom>
          <a:blipFill>
            <a:blip r:embed="rId3"/>
            <a:stretch>
              <a:fillRect l="0" t="0" r="0" b="0"/>
            </a:stretch>
          </a:blipFill>
        </p:spPr>
      </p:sp>
      <p:sp>
        <p:nvSpPr>
          <p:cNvPr name="Freeform 4" id="4"/>
          <p:cNvSpPr/>
          <p:nvPr/>
        </p:nvSpPr>
        <p:spPr>
          <a:xfrm flipH="false" flipV="false" rot="-840451">
            <a:off x="16354598" y="1896939"/>
            <a:ext cx="5822660" cy="8153575"/>
          </a:xfrm>
          <a:custGeom>
            <a:avLst/>
            <a:gdLst/>
            <a:ahLst/>
            <a:cxnLst/>
            <a:rect r="r" b="b" t="t" l="l"/>
            <a:pathLst>
              <a:path h="8153575" w="5822660">
                <a:moveTo>
                  <a:pt x="0" y="0"/>
                </a:moveTo>
                <a:lnTo>
                  <a:pt x="5822660" y="0"/>
                </a:lnTo>
                <a:lnTo>
                  <a:pt x="5822660" y="8153576"/>
                </a:lnTo>
                <a:lnTo>
                  <a:pt x="0" y="8153576"/>
                </a:lnTo>
                <a:lnTo>
                  <a:pt x="0" y="0"/>
                </a:lnTo>
                <a:close/>
              </a:path>
            </a:pathLst>
          </a:custGeom>
          <a:blipFill>
            <a:blip r:embed="rId4"/>
            <a:stretch>
              <a:fillRect l="0" t="-202" r="0" b="-202"/>
            </a:stretch>
          </a:blipFill>
        </p:spPr>
      </p:sp>
      <p:sp>
        <p:nvSpPr>
          <p:cNvPr name="Freeform 5" id="5"/>
          <p:cNvSpPr/>
          <p:nvPr/>
        </p:nvSpPr>
        <p:spPr>
          <a:xfrm flipH="false" flipV="false" rot="0">
            <a:off x="146594" y="8203872"/>
            <a:ext cx="7094395" cy="6308022"/>
          </a:xfrm>
          <a:custGeom>
            <a:avLst/>
            <a:gdLst/>
            <a:ahLst/>
            <a:cxnLst/>
            <a:rect r="r" b="b" t="t" l="l"/>
            <a:pathLst>
              <a:path h="6308022" w="7094395">
                <a:moveTo>
                  <a:pt x="0" y="0"/>
                </a:moveTo>
                <a:lnTo>
                  <a:pt x="7094395" y="0"/>
                </a:lnTo>
                <a:lnTo>
                  <a:pt x="7094395" y="6308022"/>
                </a:lnTo>
                <a:lnTo>
                  <a:pt x="0" y="6308022"/>
                </a:lnTo>
                <a:lnTo>
                  <a:pt x="0" y="0"/>
                </a:lnTo>
                <a:close/>
              </a:path>
            </a:pathLst>
          </a:custGeom>
          <a:blipFill>
            <a:blip r:embed="rId5"/>
            <a:stretch>
              <a:fillRect l="0" t="-1787" r="-1705" b="-397"/>
            </a:stretch>
          </a:blipFill>
        </p:spPr>
      </p:sp>
      <p:grpSp>
        <p:nvGrpSpPr>
          <p:cNvPr name="Group 6" id="6"/>
          <p:cNvGrpSpPr/>
          <p:nvPr/>
        </p:nvGrpSpPr>
        <p:grpSpPr>
          <a:xfrm rot="0">
            <a:off x="146594" y="768566"/>
            <a:ext cx="5683650" cy="4481047"/>
            <a:chOff x="0" y="0"/>
            <a:chExt cx="7578200" cy="5974729"/>
          </a:xfrm>
        </p:grpSpPr>
        <p:grpSp>
          <p:nvGrpSpPr>
            <p:cNvPr name="Group 7" id="7"/>
            <p:cNvGrpSpPr/>
            <p:nvPr/>
          </p:nvGrpSpPr>
          <p:grpSpPr>
            <a:xfrm rot="0">
              <a:off x="965887" y="4616845"/>
              <a:ext cx="5257160" cy="1357884"/>
              <a:chOff x="0" y="0"/>
              <a:chExt cx="844236" cy="218060"/>
            </a:xfrm>
          </p:grpSpPr>
          <p:sp>
            <p:nvSpPr>
              <p:cNvPr name="Freeform 8" id="8"/>
              <p:cNvSpPr/>
              <p:nvPr/>
            </p:nvSpPr>
            <p:spPr>
              <a:xfrm flipH="false" flipV="false" rot="0">
                <a:off x="0" y="0"/>
                <a:ext cx="844236" cy="218060"/>
              </a:xfrm>
              <a:custGeom>
                <a:avLst/>
                <a:gdLst/>
                <a:ahLst/>
                <a:cxnLst/>
                <a:rect r="r" b="b" t="t" l="l"/>
                <a:pathLst>
                  <a:path h="218060" w="844236">
                    <a:moveTo>
                      <a:pt x="38350" y="0"/>
                    </a:moveTo>
                    <a:lnTo>
                      <a:pt x="805886" y="0"/>
                    </a:lnTo>
                    <a:cubicBezTo>
                      <a:pt x="816057" y="0"/>
                      <a:pt x="825811" y="4040"/>
                      <a:pt x="833004" y="11232"/>
                    </a:cubicBezTo>
                    <a:cubicBezTo>
                      <a:pt x="840196" y="18425"/>
                      <a:pt x="844236" y="28179"/>
                      <a:pt x="844236" y="38350"/>
                    </a:cubicBezTo>
                    <a:lnTo>
                      <a:pt x="844236" y="179710"/>
                    </a:lnTo>
                    <a:cubicBezTo>
                      <a:pt x="844236" y="189881"/>
                      <a:pt x="840196" y="199635"/>
                      <a:pt x="833004" y="206827"/>
                    </a:cubicBezTo>
                    <a:cubicBezTo>
                      <a:pt x="825811" y="214019"/>
                      <a:pt x="816057" y="218060"/>
                      <a:pt x="805886" y="218060"/>
                    </a:cubicBezTo>
                    <a:lnTo>
                      <a:pt x="38350" y="218060"/>
                    </a:lnTo>
                    <a:cubicBezTo>
                      <a:pt x="28179" y="218060"/>
                      <a:pt x="18425" y="214019"/>
                      <a:pt x="11232" y="206827"/>
                    </a:cubicBezTo>
                    <a:cubicBezTo>
                      <a:pt x="4040" y="199635"/>
                      <a:pt x="0" y="189881"/>
                      <a:pt x="0" y="179710"/>
                    </a:cubicBezTo>
                    <a:lnTo>
                      <a:pt x="0" y="38350"/>
                    </a:lnTo>
                    <a:cubicBezTo>
                      <a:pt x="0" y="28179"/>
                      <a:pt x="4040" y="18425"/>
                      <a:pt x="11232" y="11232"/>
                    </a:cubicBezTo>
                    <a:cubicBezTo>
                      <a:pt x="18425" y="4040"/>
                      <a:pt x="28179" y="0"/>
                      <a:pt x="38350" y="0"/>
                    </a:cubicBezTo>
                    <a:close/>
                  </a:path>
                </a:pathLst>
              </a:custGeom>
              <a:solidFill>
                <a:srgbClr val="AE877F"/>
              </a:solidFill>
            </p:spPr>
          </p:sp>
          <p:sp>
            <p:nvSpPr>
              <p:cNvPr name="TextBox 9" id="9"/>
              <p:cNvSpPr txBox="true"/>
              <p:nvPr/>
            </p:nvSpPr>
            <p:spPr>
              <a:xfrm>
                <a:off x="0" y="-47625"/>
                <a:ext cx="844236" cy="265685"/>
              </a:xfrm>
              <a:prstGeom prst="rect">
                <a:avLst/>
              </a:prstGeom>
            </p:spPr>
            <p:txBody>
              <a:bodyPr anchor="ctr" rtlCol="false" tIns="50800" lIns="50800" bIns="50800" rIns="50800"/>
              <a:lstStyle/>
              <a:p>
                <a:pPr algn="ctr">
                  <a:lnSpc>
                    <a:spcPts val="3359"/>
                  </a:lnSpc>
                </a:pPr>
                <a:r>
                  <a:rPr lang="en-US" sz="2399">
                    <a:solidFill>
                      <a:srgbClr val="FFFFFF"/>
                    </a:solidFill>
                    <a:latin typeface="Maven Pro"/>
                    <a:ea typeface="Maven Pro"/>
                    <a:cs typeface="Maven Pro"/>
                    <a:sym typeface="Maven Pro"/>
                  </a:rPr>
                  <a:t>Xây dựng Nhà nước thật sự trong sạch, vững mạnh.</a:t>
                </a:r>
              </a:p>
            </p:txBody>
          </p:sp>
        </p:grpSp>
        <p:grpSp>
          <p:nvGrpSpPr>
            <p:cNvPr name="Group 10" id="10"/>
            <p:cNvGrpSpPr/>
            <p:nvPr/>
          </p:nvGrpSpPr>
          <p:grpSpPr>
            <a:xfrm rot="0">
              <a:off x="0" y="0"/>
              <a:ext cx="7578200" cy="4616845"/>
              <a:chOff x="0" y="0"/>
              <a:chExt cx="1087583" cy="662585"/>
            </a:xfrm>
          </p:grpSpPr>
          <p:sp>
            <p:nvSpPr>
              <p:cNvPr name="Freeform 11" id="11"/>
              <p:cNvSpPr/>
              <p:nvPr/>
            </p:nvSpPr>
            <p:spPr>
              <a:xfrm flipH="false" flipV="false" rot="0">
                <a:off x="0" y="0"/>
                <a:ext cx="1087583" cy="662585"/>
              </a:xfrm>
              <a:custGeom>
                <a:avLst/>
                <a:gdLst/>
                <a:ahLst/>
                <a:cxnLst/>
                <a:rect r="r" b="b" t="t" l="l"/>
                <a:pathLst>
                  <a:path h="662585" w="1087583">
                    <a:moveTo>
                      <a:pt x="0" y="0"/>
                    </a:moveTo>
                    <a:lnTo>
                      <a:pt x="1087583" y="0"/>
                    </a:lnTo>
                    <a:lnTo>
                      <a:pt x="1087583" y="662585"/>
                    </a:lnTo>
                    <a:lnTo>
                      <a:pt x="0" y="662585"/>
                    </a:lnTo>
                    <a:close/>
                  </a:path>
                </a:pathLst>
              </a:custGeom>
              <a:blipFill>
                <a:blip r:embed="rId6"/>
                <a:stretch>
                  <a:fillRect l="-4153" t="0" r="-4153" b="0"/>
                </a:stretch>
              </a:blipFill>
            </p:spPr>
          </p:sp>
        </p:grpSp>
      </p:grpSp>
      <p:grpSp>
        <p:nvGrpSpPr>
          <p:cNvPr name="Group 12" id="12"/>
          <p:cNvGrpSpPr/>
          <p:nvPr/>
        </p:nvGrpSpPr>
        <p:grpSpPr>
          <a:xfrm rot="0">
            <a:off x="6302175" y="1460416"/>
            <a:ext cx="5683650" cy="5559108"/>
            <a:chOff x="0" y="0"/>
            <a:chExt cx="7578200" cy="7412144"/>
          </a:xfrm>
        </p:grpSpPr>
        <p:grpSp>
          <p:nvGrpSpPr>
            <p:cNvPr name="Group 13" id="13"/>
            <p:cNvGrpSpPr/>
            <p:nvPr/>
          </p:nvGrpSpPr>
          <p:grpSpPr>
            <a:xfrm rot="0">
              <a:off x="965887" y="5318176"/>
              <a:ext cx="5257160" cy="2093968"/>
              <a:chOff x="0" y="0"/>
              <a:chExt cx="844236" cy="336266"/>
            </a:xfrm>
          </p:grpSpPr>
          <p:sp>
            <p:nvSpPr>
              <p:cNvPr name="Freeform 14" id="14"/>
              <p:cNvSpPr/>
              <p:nvPr/>
            </p:nvSpPr>
            <p:spPr>
              <a:xfrm flipH="false" flipV="false" rot="0">
                <a:off x="0" y="0"/>
                <a:ext cx="844236" cy="336266"/>
              </a:xfrm>
              <a:custGeom>
                <a:avLst/>
                <a:gdLst/>
                <a:ahLst/>
                <a:cxnLst/>
                <a:rect r="r" b="b" t="t" l="l"/>
                <a:pathLst>
                  <a:path h="336266" w="844236">
                    <a:moveTo>
                      <a:pt x="38350" y="0"/>
                    </a:moveTo>
                    <a:lnTo>
                      <a:pt x="805886" y="0"/>
                    </a:lnTo>
                    <a:cubicBezTo>
                      <a:pt x="816057" y="0"/>
                      <a:pt x="825811" y="4040"/>
                      <a:pt x="833004" y="11232"/>
                    </a:cubicBezTo>
                    <a:cubicBezTo>
                      <a:pt x="840196" y="18425"/>
                      <a:pt x="844236" y="28179"/>
                      <a:pt x="844236" y="38350"/>
                    </a:cubicBezTo>
                    <a:lnTo>
                      <a:pt x="844236" y="297916"/>
                    </a:lnTo>
                    <a:cubicBezTo>
                      <a:pt x="844236" y="308087"/>
                      <a:pt x="840196" y="317841"/>
                      <a:pt x="833004" y="325033"/>
                    </a:cubicBezTo>
                    <a:cubicBezTo>
                      <a:pt x="825811" y="332225"/>
                      <a:pt x="816057" y="336266"/>
                      <a:pt x="805886" y="336266"/>
                    </a:cubicBezTo>
                    <a:lnTo>
                      <a:pt x="38350" y="336266"/>
                    </a:lnTo>
                    <a:cubicBezTo>
                      <a:pt x="28179" y="336266"/>
                      <a:pt x="18425" y="332225"/>
                      <a:pt x="11232" y="325033"/>
                    </a:cubicBezTo>
                    <a:cubicBezTo>
                      <a:pt x="4040" y="317841"/>
                      <a:pt x="0" y="308087"/>
                      <a:pt x="0" y="297916"/>
                    </a:cubicBezTo>
                    <a:lnTo>
                      <a:pt x="0" y="38350"/>
                    </a:lnTo>
                    <a:cubicBezTo>
                      <a:pt x="0" y="28179"/>
                      <a:pt x="4040" y="18425"/>
                      <a:pt x="11232" y="11232"/>
                    </a:cubicBezTo>
                    <a:cubicBezTo>
                      <a:pt x="18425" y="4040"/>
                      <a:pt x="28179" y="0"/>
                      <a:pt x="38350" y="0"/>
                    </a:cubicBezTo>
                    <a:close/>
                  </a:path>
                </a:pathLst>
              </a:custGeom>
              <a:solidFill>
                <a:srgbClr val="AE877F"/>
              </a:solidFill>
            </p:spPr>
          </p:sp>
          <p:sp>
            <p:nvSpPr>
              <p:cNvPr name="TextBox 15" id="15"/>
              <p:cNvSpPr txBox="true"/>
              <p:nvPr/>
            </p:nvSpPr>
            <p:spPr>
              <a:xfrm>
                <a:off x="0" y="-47625"/>
                <a:ext cx="844236" cy="383891"/>
              </a:xfrm>
              <a:prstGeom prst="rect">
                <a:avLst/>
              </a:prstGeom>
            </p:spPr>
            <p:txBody>
              <a:bodyPr anchor="ctr" rtlCol="false" tIns="50800" lIns="50800" bIns="50800" rIns="50800"/>
              <a:lstStyle/>
              <a:p>
                <a:pPr algn="ctr">
                  <a:lnSpc>
                    <a:spcPts val="3359"/>
                  </a:lnSpc>
                </a:pPr>
                <a:r>
                  <a:rPr lang="en-US" sz="2399">
                    <a:solidFill>
                      <a:srgbClr val="FFFFFF"/>
                    </a:solidFill>
                    <a:latin typeface="Maven Pro"/>
                    <a:ea typeface="Maven Pro"/>
                    <a:cs typeface="Maven Pro"/>
                    <a:sym typeface="Maven Pro"/>
                  </a:rPr>
                  <a:t>Nâng cao hiệu lực, hiệu quả hoạt động của bộ máy nhà nước.</a:t>
                </a:r>
              </a:p>
            </p:txBody>
          </p:sp>
        </p:grpSp>
        <p:grpSp>
          <p:nvGrpSpPr>
            <p:cNvPr name="Group 16" id="16"/>
            <p:cNvGrpSpPr/>
            <p:nvPr/>
          </p:nvGrpSpPr>
          <p:grpSpPr>
            <a:xfrm rot="0">
              <a:off x="0" y="0"/>
              <a:ext cx="7578200" cy="5318176"/>
              <a:chOff x="0" y="0"/>
              <a:chExt cx="1087583" cy="763237"/>
            </a:xfrm>
          </p:grpSpPr>
          <p:sp>
            <p:nvSpPr>
              <p:cNvPr name="Freeform 17" id="17"/>
              <p:cNvSpPr/>
              <p:nvPr/>
            </p:nvSpPr>
            <p:spPr>
              <a:xfrm flipH="false" flipV="false" rot="0">
                <a:off x="0" y="0"/>
                <a:ext cx="1087583" cy="763237"/>
              </a:xfrm>
              <a:custGeom>
                <a:avLst/>
                <a:gdLst/>
                <a:ahLst/>
                <a:cxnLst/>
                <a:rect r="r" b="b" t="t" l="l"/>
                <a:pathLst>
                  <a:path h="763237" w="1087583">
                    <a:moveTo>
                      <a:pt x="0" y="0"/>
                    </a:moveTo>
                    <a:lnTo>
                      <a:pt x="1087583" y="0"/>
                    </a:lnTo>
                    <a:lnTo>
                      <a:pt x="1087583" y="763237"/>
                    </a:lnTo>
                    <a:lnTo>
                      <a:pt x="0" y="763237"/>
                    </a:lnTo>
                    <a:close/>
                  </a:path>
                </a:pathLst>
              </a:custGeom>
              <a:blipFill>
                <a:blip r:embed="rId7"/>
                <a:stretch>
                  <a:fillRect l="0" t="-4682" r="0" b="-4682"/>
                </a:stretch>
              </a:blipFill>
            </p:spPr>
          </p:sp>
        </p:grpSp>
      </p:grpSp>
      <p:grpSp>
        <p:nvGrpSpPr>
          <p:cNvPr name="Group 18" id="18"/>
          <p:cNvGrpSpPr/>
          <p:nvPr/>
        </p:nvGrpSpPr>
        <p:grpSpPr>
          <a:xfrm rot="0">
            <a:off x="12265150" y="4633785"/>
            <a:ext cx="5683650" cy="4481047"/>
            <a:chOff x="0" y="0"/>
            <a:chExt cx="7578200" cy="5974729"/>
          </a:xfrm>
        </p:grpSpPr>
        <p:grpSp>
          <p:nvGrpSpPr>
            <p:cNvPr name="Group 19" id="19"/>
            <p:cNvGrpSpPr/>
            <p:nvPr/>
          </p:nvGrpSpPr>
          <p:grpSpPr>
            <a:xfrm rot="0">
              <a:off x="965887" y="4616845"/>
              <a:ext cx="5257160" cy="1357884"/>
              <a:chOff x="0" y="0"/>
              <a:chExt cx="844236" cy="218060"/>
            </a:xfrm>
          </p:grpSpPr>
          <p:sp>
            <p:nvSpPr>
              <p:cNvPr name="Freeform 20" id="20"/>
              <p:cNvSpPr/>
              <p:nvPr/>
            </p:nvSpPr>
            <p:spPr>
              <a:xfrm flipH="false" flipV="false" rot="0">
                <a:off x="0" y="0"/>
                <a:ext cx="844236" cy="218060"/>
              </a:xfrm>
              <a:custGeom>
                <a:avLst/>
                <a:gdLst/>
                <a:ahLst/>
                <a:cxnLst/>
                <a:rect r="r" b="b" t="t" l="l"/>
                <a:pathLst>
                  <a:path h="218060" w="844236">
                    <a:moveTo>
                      <a:pt x="38350" y="0"/>
                    </a:moveTo>
                    <a:lnTo>
                      <a:pt x="805886" y="0"/>
                    </a:lnTo>
                    <a:cubicBezTo>
                      <a:pt x="816057" y="0"/>
                      <a:pt x="825811" y="4040"/>
                      <a:pt x="833004" y="11232"/>
                    </a:cubicBezTo>
                    <a:cubicBezTo>
                      <a:pt x="840196" y="18425"/>
                      <a:pt x="844236" y="28179"/>
                      <a:pt x="844236" y="38350"/>
                    </a:cubicBezTo>
                    <a:lnTo>
                      <a:pt x="844236" y="179710"/>
                    </a:lnTo>
                    <a:cubicBezTo>
                      <a:pt x="844236" y="189881"/>
                      <a:pt x="840196" y="199635"/>
                      <a:pt x="833004" y="206827"/>
                    </a:cubicBezTo>
                    <a:cubicBezTo>
                      <a:pt x="825811" y="214019"/>
                      <a:pt x="816057" y="218060"/>
                      <a:pt x="805886" y="218060"/>
                    </a:cubicBezTo>
                    <a:lnTo>
                      <a:pt x="38350" y="218060"/>
                    </a:lnTo>
                    <a:cubicBezTo>
                      <a:pt x="28179" y="218060"/>
                      <a:pt x="18425" y="214019"/>
                      <a:pt x="11232" y="206827"/>
                    </a:cubicBezTo>
                    <a:cubicBezTo>
                      <a:pt x="4040" y="199635"/>
                      <a:pt x="0" y="189881"/>
                      <a:pt x="0" y="179710"/>
                    </a:cubicBezTo>
                    <a:lnTo>
                      <a:pt x="0" y="38350"/>
                    </a:lnTo>
                    <a:cubicBezTo>
                      <a:pt x="0" y="28179"/>
                      <a:pt x="4040" y="18425"/>
                      <a:pt x="11232" y="11232"/>
                    </a:cubicBezTo>
                    <a:cubicBezTo>
                      <a:pt x="18425" y="4040"/>
                      <a:pt x="28179" y="0"/>
                      <a:pt x="38350" y="0"/>
                    </a:cubicBezTo>
                    <a:close/>
                  </a:path>
                </a:pathLst>
              </a:custGeom>
              <a:solidFill>
                <a:srgbClr val="AE877F"/>
              </a:solidFill>
            </p:spPr>
          </p:sp>
          <p:sp>
            <p:nvSpPr>
              <p:cNvPr name="TextBox 21" id="21"/>
              <p:cNvSpPr txBox="true"/>
              <p:nvPr/>
            </p:nvSpPr>
            <p:spPr>
              <a:xfrm>
                <a:off x="0" y="-47625"/>
                <a:ext cx="844236" cy="265685"/>
              </a:xfrm>
              <a:prstGeom prst="rect">
                <a:avLst/>
              </a:prstGeom>
            </p:spPr>
            <p:txBody>
              <a:bodyPr anchor="ctr" rtlCol="false" tIns="50800" lIns="50800" bIns="50800" rIns="50800"/>
              <a:lstStyle/>
              <a:p>
                <a:pPr algn="ctr">
                  <a:lnSpc>
                    <a:spcPts val="3359"/>
                  </a:lnSpc>
                </a:pPr>
                <a:r>
                  <a:rPr lang="en-US" sz="2399">
                    <a:solidFill>
                      <a:srgbClr val="FFFFFF"/>
                    </a:solidFill>
                    <a:latin typeface="Maven Pro"/>
                    <a:ea typeface="Maven Pro"/>
                    <a:cs typeface="Maven Pro"/>
                    <a:sym typeface="Maven Pro"/>
                  </a:rPr>
                  <a:t>Xây dựng Nhà nước thật sự trong sạch, vững mạnh.</a:t>
                </a:r>
              </a:p>
            </p:txBody>
          </p:sp>
        </p:grpSp>
        <p:grpSp>
          <p:nvGrpSpPr>
            <p:cNvPr name="Group 22" id="22"/>
            <p:cNvGrpSpPr/>
            <p:nvPr/>
          </p:nvGrpSpPr>
          <p:grpSpPr>
            <a:xfrm rot="0">
              <a:off x="0" y="0"/>
              <a:ext cx="7578200" cy="4616845"/>
              <a:chOff x="0" y="0"/>
              <a:chExt cx="1087583" cy="662585"/>
            </a:xfrm>
          </p:grpSpPr>
          <p:sp>
            <p:nvSpPr>
              <p:cNvPr name="Freeform 23" id="23"/>
              <p:cNvSpPr/>
              <p:nvPr/>
            </p:nvSpPr>
            <p:spPr>
              <a:xfrm flipH="false" flipV="false" rot="0">
                <a:off x="0" y="0"/>
                <a:ext cx="1087583" cy="662585"/>
              </a:xfrm>
              <a:custGeom>
                <a:avLst/>
                <a:gdLst/>
                <a:ahLst/>
                <a:cxnLst/>
                <a:rect r="r" b="b" t="t" l="l"/>
                <a:pathLst>
                  <a:path h="662585" w="1087583">
                    <a:moveTo>
                      <a:pt x="0" y="0"/>
                    </a:moveTo>
                    <a:lnTo>
                      <a:pt x="1087583" y="0"/>
                    </a:lnTo>
                    <a:lnTo>
                      <a:pt x="1087583" y="662585"/>
                    </a:lnTo>
                    <a:lnTo>
                      <a:pt x="0" y="662585"/>
                    </a:lnTo>
                    <a:close/>
                  </a:path>
                </a:pathLst>
              </a:custGeom>
              <a:blipFill>
                <a:blip r:embed="rId8"/>
                <a:stretch>
                  <a:fillRect l="-4153" t="0" r="-4153" b="0"/>
                </a:stretch>
              </a:blipFill>
            </p:spPr>
          </p:sp>
        </p:gr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0">
            <a:off x="-1300175" y="-135737"/>
            <a:ext cx="2600349" cy="10558475"/>
          </a:xfrm>
          <a:custGeom>
            <a:avLst/>
            <a:gdLst/>
            <a:ahLst/>
            <a:cxnLst/>
            <a:rect r="r" b="b" t="t" l="l"/>
            <a:pathLst>
              <a:path h="10558475" w="2600349">
                <a:moveTo>
                  <a:pt x="0" y="0"/>
                </a:moveTo>
                <a:lnTo>
                  <a:pt x="2600350" y="0"/>
                </a:lnTo>
                <a:lnTo>
                  <a:pt x="2600350" y="10558474"/>
                </a:lnTo>
                <a:lnTo>
                  <a:pt x="0" y="10558474"/>
                </a:lnTo>
                <a:lnTo>
                  <a:pt x="0" y="0"/>
                </a:lnTo>
                <a:close/>
              </a:path>
            </a:pathLst>
          </a:custGeom>
          <a:blipFill>
            <a:blip r:embed="rId3"/>
            <a:stretch>
              <a:fillRect l="-153020" t="0" r="-153020" b="0"/>
            </a:stretch>
          </a:blipFill>
        </p:spPr>
      </p:sp>
      <p:sp>
        <p:nvSpPr>
          <p:cNvPr name="Freeform 4" id="4"/>
          <p:cNvSpPr/>
          <p:nvPr/>
        </p:nvSpPr>
        <p:spPr>
          <a:xfrm flipH="false" flipV="false" rot="2247990">
            <a:off x="15641881" y="6048732"/>
            <a:ext cx="5292239" cy="6829154"/>
          </a:xfrm>
          <a:custGeom>
            <a:avLst/>
            <a:gdLst/>
            <a:ahLst/>
            <a:cxnLst/>
            <a:rect r="r" b="b" t="t" l="l"/>
            <a:pathLst>
              <a:path h="6829154" w="5292239">
                <a:moveTo>
                  <a:pt x="0" y="0"/>
                </a:moveTo>
                <a:lnTo>
                  <a:pt x="5292238" y="0"/>
                </a:lnTo>
                <a:lnTo>
                  <a:pt x="5292238" y="6829153"/>
                </a:lnTo>
                <a:lnTo>
                  <a:pt x="0" y="6829153"/>
                </a:lnTo>
                <a:lnTo>
                  <a:pt x="0" y="0"/>
                </a:lnTo>
                <a:close/>
              </a:path>
            </a:pathLst>
          </a:custGeom>
          <a:blipFill>
            <a:blip r:embed="rId4"/>
            <a:stretch>
              <a:fillRect l="-34085" t="-27931" r="0" b="-27931"/>
            </a:stretch>
          </a:blipFill>
        </p:spPr>
      </p:sp>
      <p:sp>
        <p:nvSpPr>
          <p:cNvPr name="Freeform 5" id="5"/>
          <p:cNvSpPr/>
          <p:nvPr/>
        </p:nvSpPr>
        <p:spPr>
          <a:xfrm flipH="false" flipV="false" rot="-295070">
            <a:off x="12425390" y="-210507"/>
            <a:ext cx="6057364" cy="5603794"/>
          </a:xfrm>
          <a:custGeom>
            <a:avLst/>
            <a:gdLst/>
            <a:ahLst/>
            <a:cxnLst/>
            <a:rect r="r" b="b" t="t" l="l"/>
            <a:pathLst>
              <a:path h="5603794" w="6057364">
                <a:moveTo>
                  <a:pt x="0" y="0"/>
                </a:moveTo>
                <a:lnTo>
                  <a:pt x="6057364" y="0"/>
                </a:lnTo>
                <a:lnTo>
                  <a:pt x="6057364" y="5603794"/>
                </a:lnTo>
                <a:lnTo>
                  <a:pt x="0" y="5603794"/>
                </a:lnTo>
                <a:lnTo>
                  <a:pt x="0" y="0"/>
                </a:lnTo>
                <a:close/>
              </a:path>
            </a:pathLst>
          </a:custGeom>
          <a:blipFill>
            <a:blip r:embed="rId5"/>
            <a:stretch>
              <a:fillRect l="0" t="0" r="0" b="0"/>
            </a:stretch>
          </a:blipFill>
        </p:spPr>
      </p:sp>
      <p:sp>
        <p:nvSpPr>
          <p:cNvPr name="Freeform 6" id="6"/>
          <p:cNvSpPr/>
          <p:nvPr/>
        </p:nvSpPr>
        <p:spPr>
          <a:xfrm flipH="false" flipV="false" rot="8616532">
            <a:off x="3037759" y="5544947"/>
            <a:ext cx="4580724" cy="4237723"/>
          </a:xfrm>
          <a:custGeom>
            <a:avLst/>
            <a:gdLst/>
            <a:ahLst/>
            <a:cxnLst/>
            <a:rect r="r" b="b" t="t" l="l"/>
            <a:pathLst>
              <a:path h="4237723" w="4580724">
                <a:moveTo>
                  <a:pt x="0" y="0"/>
                </a:moveTo>
                <a:lnTo>
                  <a:pt x="4580724" y="0"/>
                </a:lnTo>
                <a:lnTo>
                  <a:pt x="4580724" y="4237723"/>
                </a:lnTo>
                <a:lnTo>
                  <a:pt x="0" y="4237723"/>
                </a:lnTo>
                <a:lnTo>
                  <a:pt x="0" y="0"/>
                </a:lnTo>
                <a:close/>
              </a:path>
            </a:pathLst>
          </a:custGeom>
          <a:blipFill>
            <a:blip r:embed="rId5"/>
            <a:stretch>
              <a:fillRect l="0" t="0" r="0" b="0"/>
            </a:stretch>
          </a:blipFill>
        </p:spPr>
      </p:sp>
      <p:sp>
        <p:nvSpPr>
          <p:cNvPr name="Freeform 7" id="7"/>
          <p:cNvSpPr/>
          <p:nvPr/>
        </p:nvSpPr>
        <p:spPr>
          <a:xfrm flipH="false" flipV="false" rot="0">
            <a:off x="5663415" y="2043426"/>
            <a:ext cx="3155292" cy="3100074"/>
          </a:xfrm>
          <a:custGeom>
            <a:avLst/>
            <a:gdLst/>
            <a:ahLst/>
            <a:cxnLst/>
            <a:rect r="r" b="b" t="t" l="l"/>
            <a:pathLst>
              <a:path h="3100074" w="3155292">
                <a:moveTo>
                  <a:pt x="0" y="0"/>
                </a:moveTo>
                <a:lnTo>
                  <a:pt x="3155292" y="0"/>
                </a:lnTo>
                <a:lnTo>
                  <a:pt x="3155292" y="3100074"/>
                </a:lnTo>
                <a:lnTo>
                  <a:pt x="0" y="3100074"/>
                </a:lnTo>
                <a:lnTo>
                  <a:pt x="0" y="0"/>
                </a:lnTo>
                <a:close/>
              </a:path>
            </a:pathLst>
          </a:custGeom>
          <a:blipFill>
            <a:blip r:embed="rId6"/>
            <a:stretch>
              <a:fillRect l="0" t="0" r="0" b="0"/>
            </a:stretch>
          </a:blipFill>
        </p:spPr>
      </p:sp>
      <p:grpSp>
        <p:nvGrpSpPr>
          <p:cNvPr name="Group 8" id="8"/>
          <p:cNvGrpSpPr/>
          <p:nvPr/>
        </p:nvGrpSpPr>
        <p:grpSpPr>
          <a:xfrm rot="0">
            <a:off x="1959889" y="5174326"/>
            <a:ext cx="4883388" cy="1170569"/>
            <a:chOff x="0" y="0"/>
            <a:chExt cx="1286160" cy="308298"/>
          </a:xfrm>
        </p:grpSpPr>
        <p:sp>
          <p:nvSpPr>
            <p:cNvPr name="Freeform 9" id="9"/>
            <p:cNvSpPr/>
            <p:nvPr/>
          </p:nvSpPr>
          <p:spPr>
            <a:xfrm flipH="false" flipV="false" rot="0">
              <a:off x="0" y="0"/>
              <a:ext cx="1286160" cy="308298"/>
            </a:xfrm>
            <a:custGeom>
              <a:avLst/>
              <a:gdLst/>
              <a:ahLst/>
              <a:cxnLst/>
              <a:rect r="r" b="b" t="t" l="l"/>
              <a:pathLst>
                <a:path h="308298" w="1286160">
                  <a:moveTo>
                    <a:pt x="0" y="0"/>
                  </a:moveTo>
                  <a:lnTo>
                    <a:pt x="1286160" y="0"/>
                  </a:lnTo>
                  <a:lnTo>
                    <a:pt x="1286160" y="308298"/>
                  </a:lnTo>
                  <a:lnTo>
                    <a:pt x="0" y="308298"/>
                  </a:lnTo>
                  <a:close/>
                </a:path>
              </a:pathLst>
            </a:custGeom>
            <a:solidFill>
              <a:srgbClr val="EFE9D8"/>
            </a:solidFill>
          </p:spPr>
        </p:sp>
        <p:sp>
          <p:nvSpPr>
            <p:cNvPr name="TextBox 10" id="10"/>
            <p:cNvSpPr txBox="true"/>
            <p:nvPr/>
          </p:nvSpPr>
          <p:spPr>
            <a:xfrm>
              <a:off x="0" y="-57150"/>
              <a:ext cx="1286160" cy="365448"/>
            </a:xfrm>
            <a:prstGeom prst="rect">
              <a:avLst/>
            </a:prstGeom>
          </p:spPr>
          <p:txBody>
            <a:bodyPr anchor="ctr" rtlCol="false" tIns="50800" lIns="50800" bIns="50800" rIns="50800"/>
            <a:lstStyle/>
            <a:p>
              <a:pPr algn="ctr">
                <a:lnSpc>
                  <a:spcPts val="3779"/>
                </a:lnSpc>
              </a:pPr>
              <a:r>
                <a:rPr lang="en-US" sz="2699">
                  <a:solidFill>
                    <a:srgbClr val="0F302A"/>
                  </a:solidFill>
                  <a:latin typeface="Maven Pro"/>
                  <a:ea typeface="Maven Pro"/>
                  <a:cs typeface="Maven Pro"/>
                  <a:sym typeface="Maven Pro"/>
                </a:rPr>
                <a:t>Hoàn thiện pháp luật, cơ chế kiểm soát quyền lực nhà nước.</a:t>
              </a:r>
            </a:p>
          </p:txBody>
        </p:sp>
      </p:grpSp>
      <p:grpSp>
        <p:nvGrpSpPr>
          <p:cNvPr name="Group 11" id="11"/>
          <p:cNvGrpSpPr/>
          <p:nvPr/>
        </p:nvGrpSpPr>
        <p:grpSpPr>
          <a:xfrm rot="0">
            <a:off x="10920678" y="2473376"/>
            <a:ext cx="6379988" cy="6784924"/>
            <a:chOff x="0" y="0"/>
            <a:chExt cx="8506651" cy="9046565"/>
          </a:xfrm>
        </p:grpSpPr>
        <p:grpSp>
          <p:nvGrpSpPr>
            <p:cNvPr name="Group 12" id="12"/>
            <p:cNvGrpSpPr/>
            <p:nvPr/>
          </p:nvGrpSpPr>
          <p:grpSpPr>
            <a:xfrm rot="0">
              <a:off x="997733" y="6995160"/>
              <a:ext cx="6511184" cy="2051405"/>
              <a:chOff x="0" y="0"/>
              <a:chExt cx="1286160" cy="405216"/>
            </a:xfrm>
          </p:grpSpPr>
          <p:sp>
            <p:nvSpPr>
              <p:cNvPr name="Freeform 13" id="13"/>
              <p:cNvSpPr/>
              <p:nvPr/>
            </p:nvSpPr>
            <p:spPr>
              <a:xfrm flipH="false" flipV="false" rot="0">
                <a:off x="0" y="0"/>
                <a:ext cx="1286160" cy="405216"/>
              </a:xfrm>
              <a:custGeom>
                <a:avLst/>
                <a:gdLst/>
                <a:ahLst/>
                <a:cxnLst/>
                <a:rect r="r" b="b" t="t" l="l"/>
                <a:pathLst>
                  <a:path h="405216" w="1286160">
                    <a:moveTo>
                      <a:pt x="0" y="0"/>
                    </a:moveTo>
                    <a:lnTo>
                      <a:pt x="1286160" y="0"/>
                    </a:lnTo>
                    <a:lnTo>
                      <a:pt x="1286160" y="405216"/>
                    </a:lnTo>
                    <a:lnTo>
                      <a:pt x="0" y="405216"/>
                    </a:lnTo>
                    <a:close/>
                  </a:path>
                </a:pathLst>
              </a:custGeom>
              <a:solidFill>
                <a:srgbClr val="EFE9D8"/>
              </a:solidFill>
            </p:spPr>
          </p:sp>
          <p:sp>
            <p:nvSpPr>
              <p:cNvPr name="TextBox 14" id="14"/>
              <p:cNvSpPr txBox="true"/>
              <p:nvPr/>
            </p:nvSpPr>
            <p:spPr>
              <a:xfrm>
                <a:off x="0" y="-57150"/>
                <a:ext cx="1286160" cy="462366"/>
              </a:xfrm>
              <a:prstGeom prst="rect">
                <a:avLst/>
              </a:prstGeom>
            </p:spPr>
            <p:txBody>
              <a:bodyPr anchor="ctr" rtlCol="false" tIns="50800" lIns="50800" bIns="50800" rIns="50800"/>
              <a:lstStyle/>
              <a:p>
                <a:pPr algn="ctr">
                  <a:lnSpc>
                    <a:spcPts val="3779"/>
                  </a:lnSpc>
                </a:pPr>
                <a:r>
                  <a:rPr lang="en-US" sz="2699">
                    <a:solidFill>
                      <a:srgbClr val="0F302A"/>
                    </a:solidFill>
                    <a:latin typeface="Maven Pro"/>
                    <a:ea typeface="Maven Pro"/>
                    <a:cs typeface="Maven Pro"/>
                    <a:sym typeface="Maven Pro"/>
                  </a:rPr>
                  <a:t>Phâ</a:t>
                </a:r>
                <a:r>
                  <a:rPr lang="en-US" sz="2699">
                    <a:solidFill>
                      <a:srgbClr val="0F302A"/>
                    </a:solidFill>
                    <a:latin typeface="Maven Pro"/>
                    <a:ea typeface="Maven Pro"/>
                    <a:cs typeface="Maven Pro"/>
                    <a:sym typeface="Maven Pro"/>
                  </a:rPr>
                  <a:t>n công, phối hợp rõ ràng giữa lập pháp, hành pháp, tư pháp.</a:t>
                </a:r>
              </a:p>
            </p:txBody>
          </p:sp>
        </p:grpSp>
        <p:grpSp>
          <p:nvGrpSpPr>
            <p:cNvPr name="Group 15" id="15"/>
            <p:cNvGrpSpPr>
              <a:grpSpLocks noChangeAspect="true"/>
            </p:cNvGrpSpPr>
            <p:nvPr/>
          </p:nvGrpSpPr>
          <p:grpSpPr>
            <a:xfrm rot="0">
              <a:off x="0" y="0"/>
              <a:ext cx="8506651" cy="6995160"/>
              <a:chOff x="0" y="0"/>
              <a:chExt cx="4188460" cy="3444240"/>
            </a:xfrm>
          </p:grpSpPr>
          <p:sp>
            <p:nvSpPr>
              <p:cNvPr name="Freeform 16" id="16"/>
              <p:cNvSpPr/>
              <p:nvPr/>
            </p:nvSpPr>
            <p:spPr>
              <a:xfrm flipH="false" flipV="false" rot="0">
                <a:off x="38100" y="38100"/>
                <a:ext cx="4105910" cy="3368040"/>
              </a:xfrm>
              <a:custGeom>
                <a:avLst/>
                <a:gdLst/>
                <a:ahLst/>
                <a:cxnLst/>
                <a:rect r="r" b="b" t="t" l="l"/>
                <a:pathLst>
                  <a:path h="3368040" w="4105910">
                    <a:moveTo>
                      <a:pt x="0" y="0"/>
                    </a:moveTo>
                    <a:lnTo>
                      <a:pt x="4105910" y="0"/>
                    </a:lnTo>
                    <a:lnTo>
                      <a:pt x="4105910" y="3368040"/>
                    </a:lnTo>
                    <a:lnTo>
                      <a:pt x="0" y="3368040"/>
                    </a:lnTo>
                    <a:close/>
                  </a:path>
                </a:pathLst>
              </a:custGeom>
              <a:blipFill>
                <a:blip r:embed="rId7"/>
                <a:stretch>
                  <a:fillRect l="-7163" t="0" r="-7163" b="0"/>
                </a:stretch>
              </a:blipFill>
            </p:spPr>
          </p:sp>
          <p:sp>
            <p:nvSpPr>
              <p:cNvPr name="Freeform 17" id="17"/>
              <p:cNvSpPr/>
              <p:nvPr/>
            </p:nvSpPr>
            <p:spPr>
              <a:xfrm flipH="false" flipV="false" rot="0">
                <a:off x="6350" y="6350"/>
                <a:ext cx="4175760" cy="3431540"/>
              </a:xfrm>
              <a:custGeom>
                <a:avLst/>
                <a:gdLst/>
                <a:ahLst/>
                <a:cxnLst/>
                <a:rect r="r" b="b" t="t" l="l"/>
                <a:pathLst>
                  <a:path h="3431540" w="4175760">
                    <a:moveTo>
                      <a:pt x="0" y="0"/>
                    </a:moveTo>
                    <a:lnTo>
                      <a:pt x="63500" y="0"/>
                    </a:lnTo>
                    <a:lnTo>
                      <a:pt x="63500" y="63500"/>
                    </a:lnTo>
                    <a:lnTo>
                      <a:pt x="0" y="63500"/>
                    </a:lnTo>
                    <a:lnTo>
                      <a:pt x="0" y="0"/>
                    </a:lnTo>
                    <a:close/>
                    <a:moveTo>
                      <a:pt x="4112260" y="0"/>
                    </a:moveTo>
                    <a:lnTo>
                      <a:pt x="4112260" y="63500"/>
                    </a:lnTo>
                    <a:lnTo>
                      <a:pt x="4175760" y="63500"/>
                    </a:lnTo>
                    <a:lnTo>
                      <a:pt x="4175760" y="0"/>
                    </a:lnTo>
                    <a:lnTo>
                      <a:pt x="4112260" y="0"/>
                    </a:lnTo>
                    <a:close/>
                    <a:moveTo>
                      <a:pt x="2056130" y="63500"/>
                    </a:moveTo>
                    <a:lnTo>
                      <a:pt x="2119630" y="63500"/>
                    </a:lnTo>
                    <a:lnTo>
                      <a:pt x="2119630" y="0"/>
                    </a:lnTo>
                    <a:lnTo>
                      <a:pt x="2056130" y="0"/>
                    </a:lnTo>
                    <a:lnTo>
                      <a:pt x="2056130" y="63500"/>
                    </a:lnTo>
                    <a:close/>
                    <a:moveTo>
                      <a:pt x="0" y="3431540"/>
                    </a:moveTo>
                    <a:lnTo>
                      <a:pt x="63500" y="3431540"/>
                    </a:lnTo>
                    <a:lnTo>
                      <a:pt x="63500" y="3368040"/>
                    </a:lnTo>
                    <a:lnTo>
                      <a:pt x="0" y="3368040"/>
                    </a:lnTo>
                    <a:lnTo>
                      <a:pt x="0" y="3431540"/>
                    </a:lnTo>
                    <a:close/>
                    <a:moveTo>
                      <a:pt x="4112260" y="3431540"/>
                    </a:moveTo>
                    <a:lnTo>
                      <a:pt x="4175760" y="3431540"/>
                    </a:lnTo>
                    <a:lnTo>
                      <a:pt x="4175760" y="3368040"/>
                    </a:lnTo>
                    <a:lnTo>
                      <a:pt x="4112260" y="3368040"/>
                    </a:lnTo>
                    <a:lnTo>
                      <a:pt x="4112260" y="3431540"/>
                    </a:lnTo>
                    <a:close/>
                    <a:moveTo>
                      <a:pt x="2056130" y="3431540"/>
                    </a:moveTo>
                    <a:lnTo>
                      <a:pt x="2119630" y="3431540"/>
                    </a:lnTo>
                    <a:lnTo>
                      <a:pt x="2119630" y="3368040"/>
                    </a:lnTo>
                    <a:lnTo>
                      <a:pt x="2056130" y="3368040"/>
                    </a:lnTo>
                    <a:lnTo>
                      <a:pt x="2056130" y="3431540"/>
                    </a:lnTo>
                    <a:close/>
                    <a:moveTo>
                      <a:pt x="4112260" y="1684020"/>
                    </a:moveTo>
                    <a:lnTo>
                      <a:pt x="4112260" y="1747520"/>
                    </a:lnTo>
                    <a:lnTo>
                      <a:pt x="4175760" y="1747520"/>
                    </a:lnTo>
                    <a:lnTo>
                      <a:pt x="4175760" y="1684020"/>
                    </a:lnTo>
                    <a:lnTo>
                      <a:pt x="4141470" y="1684020"/>
                    </a:lnTo>
                    <a:lnTo>
                      <a:pt x="4112260" y="1684020"/>
                    </a:lnTo>
                    <a:close/>
                    <a:moveTo>
                      <a:pt x="0" y="1747520"/>
                    </a:moveTo>
                    <a:lnTo>
                      <a:pt x="63500" y="1747520"/>
                    </a:lnTo>
                    <a:lnTo>
                      <a:pt x="63500" y="1684020"/>
                    </a:lnTo>
                    <a:lnTo>
                      <a:pt x="0" y="1684020"/>
                    </a:lnTo>
                    <a:lnTo>
                      <a:pt x="0" y="1747520"/>
                    </a:lnTo>
                    <a:close/>
                  </a:path>
                </a:pathLst>
              </a:custGeom>
              <a:solidFill>
                <a:srgbClr val="772910"/>
              </a:solidFill>
            </p:spPr>
          </p:sp>
          <p:sp>
            <p:nvSpPr>
              <p:cNvPr name="Freeform 18" id="18"/>
              <p:cNvSpPr/>
              <p:nvPr/>
            </p:nvSpPr>
            <p:spPr>
              <a:xfrm flipH="false" flipV="false" rot="0">
                <a:off x="0" y="0"/>
                <a:ext cx="4188460" cy="3444240"/>
              </a:xfrm>
              <a:custGeom>
                <a:avLst/>
                <a:gdLst/>
                <a:ahLst/>
                <a:cxnLst/>
                <a:rect r="r" b="b" t="t" l="l"/>
                <a:pathLst>
                  <a:path h="3444240" w="4188460">
                    <a:moveTo>
                      <a:pt x="4188460" y="76200"/>
                    </a:moveTo>
                    <a:lnTo>
                      <a:pt x="4188460" y="0"/>
                    </a:lnTo>
                    <a:lnTo>
                      <a:pt x="4112260" y="0"/>
                    </a:lnTo>
                    <a:lnTo>
                      <a:pt x="4112260" y="31750"/>
                    </a:lnTo>
                    <a:lnTo>
                      <a:pt x="2132330" y="31750"/>
                    </a:lnTo>
                    <a:lnTo>
                      <a:pt x="2132330" y="0"/>
                    </a:lnTo>
                    <a:lnTo>
                      <a:pt x="2056130" y="0"/>
                    </a:lnTo>
                    <a:lnTo>
                      <a:pt x="2056130" y="31750"/>
                    </a:lnTo>
                    <a:lnTo>
                      <a:pt x="76200" y="31750"/>
                    </a:lnTo>
                    <a:lnTo>
                      <a:pt x="76200" y="0"/>
                    </a:lnTo>
                    <a:lnTo>
                      <a:pt x="0" y="0"/>
                    </a:lnTo>
                    <a:lnTo>
                      <a:pt x="0" y="76200"/>
                    </a:lnTo>
                    <a:lnTo>
                      <a:pt x="31750" y="76200"/>
                    </a:lnTo>
                    <a:lnTo>
                      <a:pt x="31750" y="1684020"/>
                    </a:lnTo>
                    <a:lnTo>
                      <a:pt x="0" y="1684020"/>
                    </a:lnTo>
                    <a:lnTo>
                      <a:pt x="0" y="1760220"/>
                    </a:lnTo>
                    <a:lnTo>
                      <a:pt x="31750" y="1760220"/>
                    </a:lnTo>
                    <a:lnTo>
                      <a:pt x="31750" y="3368040"/>
                    </a:lnTo>
                    <a:lnTo>
                      <a:pt x="0" y="3368040"/>
                    </a:lnTo>
                    <a:lnTo>
                      <a:pt x="0" y="3444240"/>
                    </a:lnTo>
                    <a:lnTo>
                      <a:pt x="76200" y="3444240"/>
                    </a:lnTo>
                    <a:lnTo>
                      <a:pt x="76200" y="3412490"/>
                    </a:lnTo>
                    <a:lnTo>
                      <a:pt x="2056130" y="3412490"/>
                    </a:lnTo>
                    <a:lnTo>
                      <a:pt x="2056130" y="3444240"/>
                    </a:lnTo>
                    <a:lnTo>
                      <a:pt x="2132330" y="3444240"/>
                    </a:lnTo>
                    <a:lnTo>
                      <a:pt x="2132330" y="3412490"/>
                    </a:lnTo>
                    <a:lnTo>
                      <a:pt x="4112260" y="3412490"/>
                    </a:lnTo>
                    <a:lnTo>
                      <a:pt x="4112260" y="3444240"/>
                    </a:lnTo>
                    <a:lnTo>
                      <a:pt x="4188460" y="3444240"/>
                    </a:lnTo>
                    <a:lnTo>
                      <a:pt x="4188460" y="3368040"/>
                    </a:lnTo>
                    <a:lnTo>
                      <a:pt x="4156710" y="3368040"/>
                    </a:lnTo>
                    <a:lnTo>
                      <a:pt x="4156710" y="1760220"/>
                    </a:lnTo>
                    <a:lnTo>
                      <a:pt x="4188460" y="1760220"/>
                    </a:lnTo>
                    <a:lnTo>
                      <a:pt x="4188460" y="1684020"/>
                    </a:lnTo>
                    <a:lnTo>
                      <a:pt x="4156710" y="1684020"/>
                    </a:lnTo>
                    <a:lnTo>
                      <a:pt x="4156710" y="76200"/>
                    </a:lnTo>
                    <a:lnTo>
                      <a:pt x="4188460" y="76200"/>
                    </a:lnTo>
                    <a:close/>
                    <a:moveTo>
                      <a:pt x="4124960" y="12700"/>
                    </a:moveTo>
                    <a:lnTo>
                      <a:pt x="4175760" y="12700"/>
                    </a:lnTo>
                    <a:lnTo>
                      <a:pt x="4175760" y="63500"/>
                    </a:lnTo>
                    <a:lnTo>
                      <a:pt x="4124960" y="63500"/>
                    </a:lnTo>
                    <a:lnTo>
                      <a:pt x="4124960" y="12700"/>
                    </a:lnTo>
                    <a:close/>
                    <a:moveTo>
                      <a:pt x="2068830" y="12700"/>
                    </a:moveTo>
                    <a:lnTo>
                      <a:pt x="2119630" y="12700"/>
                    </a:lnTo>
                    <a:lnTo>
                      <a:pt x="2119630" y="63500"/>
                    </a:lnTo>
                    <a:lnTo>
                      <a:pt x="2068830" y="63500"/>
                    </a:lnTo>
                    <a:lnTo>
                      <a:pt x="2068830" y="12700"/>
                    </a:lnTo>
                    <a:close/>
                    <a:moveTo>
                      <a:pt x="12700" y="63500"/>
                    </a:moveTo>
                    <a:lnTo>
                      <a:pt x="12700" y="12700"/>
                    </a:lnTo>
                    <a:lnTo>
                      <a:pt x="63500" y="12700"/>
                    </a:lnTo>
                    <a:lnTo>
                      <a:pt x="63500" y="63500"/>
                    </a:lnTo>
                    <a:lnTo>
                      <a:pt x="12700" y="63500"/>
                    </a:lnTo>
                    <a:close/>
                    <a:moveTo>
                      <a:pt x="12700" y="1747520"/>
                    </a:moveTo>
                    <a:lnTo>
                      <a:pt x="12700" y="1696720"/>
                    </a:lnTo>
                    <a:lnTo>
                      <a:pt x="63500" y="1696720"/>
                    </a:lnTo>
                    <a:lnTo>
                      <a:pt x="63500" y="1747520"/>
                    </a:lnTo>
                    <a:lnTo>
                      <a:pt x="12700" y="1747520"/>
                    </a:lnTo>
                    <a:close/>
                    <a:moveTo>
                      <a:pt x="63500" y="3431540"/>
                    </a:moveTo>
                    <a:lnTo>
                      <a:pt x="12700" y="3431540"/>
                    </a:lnTo>
                    <a:lnTo>
                      <a:pt x="12700" y="3380740"/>
                    </a:lnTo>
                    <a:lnTo>
                      <a:pt x="63500" y="3380740"/>
                    </a:lnTo>
                    <a:lnTo>
                      <a:pt x="63500" y="3431540"/>
                    </a:lnTo>
                    <a:close/>
                    <a:moveTo>
                      <a:pt x="2119630" y="3431540"/>
                    </a:moveTo>
                    <a:lnTo>
                      <a:pt x="2068830" y="3431540"/>
                    </a:lnTo>
                    <a:lnTo>
                      <a:pt x="2068830" y="3380740"/>
                    </a:lnTo>
                    <a:lnTo>
                      <a:pt x="2119630" y="3380740"/>
                    </a:lnTo>
                    <a:lnTo>
                      <a:pt x="2119630" y="3431540"/>
                    </a:lnTo>
                    <a:close/>
                    <a:moveTo>
                      <a:pt x="4175760" y="3380740"/>
                    </a:moveTo>
                    <a:lnTo>
                      <a:pt x="4175760" y="3431540"/>
                    </a:lnTo>
                    <a:lnTo>
                      <a:pt x="4124960" y="3431540"/>
                    </a:lnTo>
                    <a:lnTo>
                      <a:pt x="4124960" y="3380740"/>
                    </a:lnTo>
                    <a:lnTo>
                      <a:pt x="4175760" y="3380740"/>
                    </a:lnTo>
                    <a:close/>
                    <a:moveTo>
                      <a:pt x="4175760" y="1747520"/>
                    </a:moveTo>
                    <a:lnTo>
                      <a:pt x="4124960" y="1747520"/>
                    </a:lnTo>
                    <a:lnTo>
                      <a:pt x="4124960" y="1696720"/>
                    </a:lnTo>
                    <a:lnTo>
                      <a:pt x="4175760" y="1696720"/>
                    </a:lnTo>
                    <a:lnTo>
                      <a:pt x="4175760" y="1747520"/>
                    </a:lnTo>
                    <a:close/>
                    <a:moveTo>
                      <a:pt x="4144010" y="1684020"/>
                    </a:moveTo>
                    <a:lnTo>
                      <a:pt x="4112260" y="1684020"/>
                    </a:lnTo>
                    <a:lnTo>
                      <a:pt x="4112260" y="1760220"/>
                    </a:lnTo>
                    <a:lnTo>
                      <a:pt x="4144010" y="1760220"/>
                    </a:lnTo>
                    <a:lnTo>
                      <a:pt x="4144010" y="3368040"/>
                    </a:lnTo>
                    <a:lnTo>
                      <a:pt x="4112260" y="3368040"/>
                    </a:lnTo>
                    <a:lnTo>
                      <a:pt x="4112260" y="3399790"/>
                    </a:lnTo>
                    <a:lnTo>
                      <a:pt x="2132330" y="3399790"/>
                    </a:lnTo>
                    <a:lnTo>
                      <a:pt x="2132330" y="3368040"/>
                    </a:lnTo>
                    <a:lnTo>
                      <a:pt x="2056130" y="3368040"/>
                    </a:lnTo>
                    <a:lnTo>
                      <a:pt x="2056130" y="3399790"/>
                    </a:lnTo>
                    <a:lnTo>
                      <a:pt x="76200" y="3399790"/>
                    </a:lnTo>
                    <a:lnTo>
                      <a:pt x="76200" y="3368040"/>
                    </a:lnTo>
                    <a:lnTo>
                      <a:pt x="44450" y="3368040"/>
                    </a:lnTo>
                    <a:lnTo>
                      <a:pt x="44450" y="1760220"/>
                    </a:lnTo>
                    <a:lnTo>
                      <a:pt x="76200" y="1760220"/>
                    </a:lnTo>
                    <a:lnTo>
                      <a:pt x="76200" y="1684020"/>
                    </a:lnTo>
                    <a:lnTo>
                      <a:pt x="44450" y="1684020"/>
                    </a:lnTo>
                    <a:lnTo>
                      <a:pt x="44450" y="76200"/>
                    </a:lnTo>
                    <a:lnTo>
                      <a:pt x="76200" y="76200"/>
                    </a:lnTo>
                    <a:lnTo>
                      <a:pt x="76200" y="44450"/>
                    </a:lnTo>
                    <a:lnTo>
                      <a:pt x="2056130" y="44450"/>
                    </a:lnTo>
                    <a:lnTo>
                      <a:pt x="2056130" y="76200"/>
                    </a:lnTo>
                    <a:lnTo>
                      <a:pt x="2132330" y="76200"/>
                    </a:lnTo>
                    <a:lnTo>
                      <a:pt x="2132330" y="44450"/>
                    </a:lnTo>
                    <a:lnTo>
                      <a:pt x="4112260" y="44450"/>
                    </a:lnTo>
                    <a:lnTo>
                      <a:pt x="4112260" y="76200"/>
                    </a:lnTo>
                    <a:lnTo>
                      <a:pt x="4144010" y="76200"/>
                    </a:lnTo>
                    <a:lnTo>
                      <a:pt x="4144010" y="1684020"/>
                    </a:lnTo>
                    <a:close/>
                  </a:path>
                </a:pathLst>
              </a:custGeom>
              <a:solidFill>
                <a:srgbClr val="988856"/>
              </a:solidFill>
            </p:spPr>
          </p:sp>
        </p:grpSp>
      </p:grpSp>
      <p:grpSp>
        <p:nvGrpSpPr>
          <p:cNvPr name="Group 19" id="19"/>
          <p:cNvGrpSpPr/>
          <p:nvPr/>
        </p:nvGrpSpPr>
        <p:grpSpPr>
          <a:xfrm rot="0">
            <a:off x="610714" y="642399"/>
            <a:ext cx="8054709" cy="4531927"/>
            <a:chOff x="0" y="0"/>
            <a:chExt cx="24389080" cy="13722350"/>
          </a:xfrm>
        </p:grpSpPr>
        <p:sp>
          <p:nvSpPr>
            <p:cNvPr name="Freeform 20" id="20"/>
            <p:cNvSpPr/>
            <p:nvPr/>
          </p:nvSpPr>
          <p:spPr>
            <a:xfrm flipH="false" flipV="false" rot="0">
              <a:off x="10160" y="16510"/>
              <a:ext cx="24352251" cy="13704570"/>
            </a:xfrm>
            <a:custGeom>
              <a:avLst/>
              <a:gdLst/>
              <a:ahLst/>
              <a:cxnLst/>
              <a:rect r="r" b="b" t="t" l="l"/>
              <a:pathLst>
                <a:path h="13704570" w="24352251">
                  <a:moveTo>
                    <a:pt x="24328120" y="474980"/>
                  </a:moveTo>
                  <a:cubicBezTo>
                    <a:pt x="24323040" y="642620"/>
                    <a:pt x="24352251" y="13134340"/>
                    <a:pt x="24315420" y="13348970"/>
                  </a:cubicBezTo>
                  <a:cubicBezTo>
                    <a:pt x="24278590" y="13563601"/>
                    <a:pt x="24036020" y="13681710"/>
                    <a:pt x="23826470" y="13681710"/>
                  </a:cubicBezTo>
                  <a:cubicBezTo>
                    <a:pt x="23681690" y="13663931"/>
                    <a:pt x="962660" y="13704570"/>
                    <a:pt x="386081" y="13675360"/>
                  </a:cubicBezTo>
                  <a:cubicBezTo>
                    <a:pt x="232411" y="13667740"/>
                    <a:pt x="40641" y="13463270"/>
                    <a:pt x="29211" y="13285470"/>
                  </a:cubicBezTo>
                  <a:cubicBezTo>
                    <a:pt x="17781" y="13107670"/>
                    <a:pt x="16510" y="521970"/>
                    <a:pt x="12700" y="480060"/>
                  </a:cubicBezTo>
                  <a:cubicBezTo>
                    <a:pt x="0" y="321310"/>
                    <a:pt x="168910" y="3810"/>
                    <a:pt x="453390" y="7620"/>
                  </a:cubicBezTo>
                  <a:cubicBezTo>
                    <a:pt x="453390" y="7620"/>
                    <a:pt x="23868379" y="0"/>
                    <a:pt x="23868379" y="0"/>
                  </a:cubicBezTo>
                  <a:cubicBezTo>
                    <a:pt x="24254460" y="35560"/>
                    <a:pt x="24329390" y="331470"/>
                    <a:pt x="24329390" y="474980"/>
                  </a:cubicBezTo>
                  <a:close/>
                </a:path>
              </a:pathLst>
            </a:custGeom>
            <a:blipFill>
              <a:blip r:embed="rId8"/>
              <a:stretch>
                <a:fillRect l="0" t="-5871" r="0" b="-5871"/>
              </a:stretch>
            </a:blipFill>
          </p:spPr>
        </p:sp>
        <p:sp>
          <p:nvSpPr>
            <p:cNvPr name="Freeform 21" id="21"/>
            <p:cNvSpPr/>
            <p:nvPr/>
          </p:nvSpPr>
          <p:spPr>
            <a:xfrm flipH="false" flipV="false" rot="0">
              <a:off x="-36830" y="0"/>
              <a:ext cx="24512271" cy="13749020"/>
            </a:xfrm>
            <a:custGeom>
              <a:avLst/>
              <a:gdLst/>
              <a:ahLst/>
              <a:cxnLst/>
              <a:rect r="r" b="b" t="t" l="l"/>
              <a:pathLst>
                <a:path h="13749020" w="24512271">
                  <a:moveTo>
                    <a:pt x="24399241" y="490220"/>
                  </a:moveTo>
                  <a:cubicBezTo>
                    <a:pt x="24399241" y="346710"/>
                    <a:pt x="24333201" y="203200"/>
                    <a:pt x="24221441" y="113030"/>
                  </a:cubicBezTo>
                  <a:cubicBezTo>
                    <a:pt x="24133810" y="39370"/>
                    <a:pt x="24023319" y="0"/>
                    <a:pt x="23909019" y="0"/>
                  </a:cubicBezTo>
                  <a:cubicBezTo>
                    <a:pt x="23909019" y="0"/>
                    <a:pt x="534669" y="0"/>
                    <a:pt x="534669" y="0"/>
                  </a:cubicBezTo>
                  <a:cubicBezTo>
                    <a:pt x="414019" y="0"/>
                    <a:pt x="298449" y="44450"/>
                    <a:pt x="209549" y="123190"/>
                  </a:cubicBezTo>
                  <a:cubicBezTo>
                    <a:pt x="105410" y="214630"/>
                    <a:pt x="44450" y="350520"/>
                    <a:pt x="44450" y="490220"/>
                  </a:cubicBezTo>
                  <a:cubicBezTo>
                    <a:pt x="67310" y="640080"/>
                    <a:pt x="0" y="13243561"/>
                    <a:pt x="68580" y="13376911"/>
                  </a:cubicBezTo>
                  <a:cubicBezTo>
                    <a:pt x="119380" y="13539470"/>
                    <a:pt x="259080" y="13666470"/>
                    <a:pt x="424180" y="13703300"/>
                  </a:cubicBezTo>
                  <a:cubicBezTo>
                    <a:pt x="500380" y="13749020"/>
                    <a:pt x="23813769" y="13698220"/>
                    <a:pt x="23910291" y="13716000"/>
                  </a:cubicBezTo>
                  <a:cubicBezTo>
                    <a:pt x="24119841" y="13716000"/>
                    <a:pt x="24306530" y="13582650"/>
                    <a:pt x="24373841" y="13383261"/>
                  </a:cubicBezTo>
                  <a:cubicBezTo>
                    <a:pt x="24512271" y="13201650"/>
                    <a:pt x="24329391" y="675640"/>
                    <a:pt x="24400510" y="488950"/>
                  </a:cubicBezTo>
                  <a:close/>
                  <a:moveTo>
                    <a:pt x="24337010" y="13371830"/>
                  </a:moveTo>
                  <a:cubicBezTo>
                    <a:pt x="24274780" y="13554711"/>
                    <a:pt x="24103330" y="13677900"/>
                    <a:pt x="23909021" y="13677900"/>
                  </a:cubicBezTo>
                  <a:cubicBezTo>
                    <a:pt x="23770591" y="13655041"/>
                    <a:pt x="549910" y="13708380"/>
                    <a:pt x="433070" y="13666470"/>
                  </a:cubicBezTo>
                  <a:cubicBezTo>
                    <a:pt x="232410" y="13623291"/>
                    <a:pt x="78740" y="13431520"/>
                    <a:pt x="82550" y="13227050"/>
                  </a:cubicBezTo>
                  <a:cubicBezTo>
                    <a:pt x="82550" y="13227050"/>
                    <a:pt x="82550" y="490220"/>
                    <a:pt x="82550" y="490220"/>
                  </a:cubicBezTo>
                  <a:cubicBezTo>
                    <a:pt x="82550" y="361950"/>
                    <a:pt x="138430" y="236220"/>
                    <a:pt x="234950" y="152400"/>
                  </a:cubicBezTo>
                  <a:cubicBezTo>
                    <a:pt x="317500" y="78740"/>
                    <a:pt x="424180" y="38100"/>
                    <a:pt x="534670" y="38100"/>
                  </a:cubicBezTo>
                  <a:cubicBezTo>
                    <a:pt x="534670" y="38100"/>
                    <a:pt x="23909021" y="38100"/>
                    <a:pt x="23909021" y="38100"/>
                  </a:cubicBezTo>
                  <a:cubicBezTo>
                    <a:pt x="24118571" y="35560"/>
                    <a:pt x="24315421" y="194310"/>
                    <a:pt x="24352250" y="402590"/>
                  </a:cubicBezTo>
                  <a:cubicBezTo>
                    <a:pt x="24345900" y="651510"/>
                    <a:pt x="24405591" y="13135609"/>
                    <a:pt x="24337010" y="13371830"/>
                  </a:cubicBezTo>
                  <a:close/>
                  <a:moveTo>
                    <a:pt x="21329650" y="292100"/>
                  </a:moveTo>
                  <a:lnTo>
                    <a:pt x="6705600" y="292100"/>
                  </a:lnTo>
                  <a:lnTo>
                    <a:pt x="6116320" y="834390"/>
                  </a:lnTo>
                  <a:lnTo>
                    <a:pt x="3577590" y="834390"/>
                  </a:lnTo>
                  <a:lnTo>
                    <a:pt x="2988310" y="292100"/>
                  </a:lnTo>
                  <a:lnTo>
                    <a:pt x="534670" y="292100"/>
                  </a:lnTo>
                  <a:cubicBezTo>
                    <a:pt x="472440" y="292100"/>
                    <a:pt x="429260" y="318770"/>
                    <a:pt x="405130" y="341630"/>
                  </a:cubicBezTo>
                  <a:lnTo>
                    <a:pt x="417830" y="355600"/>
                  </a:lnTo>
                  <a:lnTo>
                    <a:pt x="403860" y="342900"/>
                  </a:lnTo>
                  <a:cubicBezTo>
                    <a:pt x="402590" y="344170"/>
                    <a:pt x="388620" y="356870"/>
                    <a:pt x="386080" y="359410"/>
                  </a:cubicBezTo>
                  <a:lnTo>
                    <a:pt x="878840" y="937260"/>
                  </a:lnTo>
                  <a:lnTo>
                    <a:pt x="878840" y="12879070"/>
                  </a:lnTo>
                  <a:lnTo>
                    <a:pt x="5518150" y="12879070"/>
                  </a:lnTo>
                  <a:lnTo>
                    <a:pt x="5916930" y="13423900"/>
                  </a:lnTo>
                  <a:lnTo>
                    <a:pt x="21840191" y="13423900"/>
                  </a:lnTo>
                  <a:cubicBezTo>
                    <a:pt x="21844001" y="13418820"/>
                    <a:pt x="23559771" y="11282680"/>
                    <a:pt x="23563580" y="11277600"/>
                  </a:cubicBezTo>
                  <a:lnTo>
                    <a:pt x="23563580" y="834390"/>
                  </a:lnTo>
                  <a:lnTo>
                    <a:pt x="21917660" y="834390"/>
                  </a:lnTo>
                  <a:lnTo>
                    <a:pt x="21328380" y="292100"/>
                  </a:lnTo>
                  <a:close/>
                  <a:moveTo>
                    <a:pt x="23526750" y="11263630"/>
                  </a:moveTo>
                  <a:lnTo>
                    <a:pt x="21822410" y="13385800"/>
                  </a:lnTo>
                  <a:lnTo>
                    <a:pt x="5937250" y="13385800"/>
                  </a:lnTo>
                  <a:lnTo>
                    <a:pt x="5538470" y="12840970"/>
                  </a:lnTo>
                  <a:lnTo>
                    <a:pt x="916940" y="12840970"/>
                  </a:lnTo>
                  <a:lnTo>
                    <a:pt x="916940" y="922020"/>
                  </a:lnTo>
                  <a:lnTo>
                    <a:pt x="439420" y="361950"/>
                  </a:lnTo>
                  <a:cubicBezTo>
                    <a:pt x="459740" y="345440"/>
                    <a:pt x="491490" y="330200"/>
                    <a:pt x="534670" y="330200"/>
                  </a:cubicBezTo>
                  <a:lnTo>
                    <a:pt x="2974340" y="330200"/>
                  </a:lnTo>
                  <a:lnTo>
                    <a:pt x="3563620" y="872490"/>
                  </a:lnTo>
                  <a:lnTo>
                    <a:pt x="6131560" y="872490"/>
                  </a:lnTo>
                  <a:lnTo>
                    <a:pt x="6720840" y="330200"/>
                  </a:lnTo>
                  <a:lnTo>
                    <a:pt x="21315680" y="330200"/>
                  </a:lnTo>
                  <a:lnTo>
                    <a:pt x="21904959" y="872490"/>
                  </a:lnTo>
                  <a:lnTo>
                    <a:pt x="23528019" y="872490"/>
                  </a:lnTo>
                  <a:lnTo>
                    <a:pt x="23528019" y="11263630"/>
                  </a:lnTo>
                  <a:close/>
                </a:path>
              </a:pathLst>
            </a:custGeom>
            <a:solidFill>
              <a:srgbClr val="88644B"/>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36444" b="0"/>
            </a:stretch>
          </a:blipFill>
        </p:spPr>
      </p:sp>
      <p:sp>
        <p:nvSpPr>
          <p:cNvPr name="Freeform 3" id="3"/>
          <p:cNvSpPr/>
          <p:nvPr/>
        </p:nvSpPr>
        <p:spPr>
          <a:xfrm flipH="false" flipV="false" rot="903189">
            <a:off x="9121312" y="2160151"/>
            <a:ext cx="5640265" cy="9047361"/>
          </a:xfrm>
          <a:custGeom>
            <a:avLst/>
            <a:gdLst/>
            <a:ahLst/>
            <a:cxnLst/>
            <a:rect r="r" b="b" t="t" l="l"/>
            <a:pathLst>
              <a:path h="9047361" w="5640265">
                <a:moveTo>
                  <a:pt x="0" y="0"/>
                </a:moveTo>
                <a:lnTo>
                  <a:pt x="5640265" y="0"/>
                </a:lnTo>
                <a:lnTo>
                  <a:pt x="5640265" y="9047361"/>
                </a:lnTo>
                <a:lnTo>
                  <a:pt x="0" y="9047361"/>
                </a:lnTo>
                <a:lnTo>
                  <a:pt x="0" y="0"/>
                </a:lnTo>
                <a:close/>
              </a:path>
            </a:pathLst>
          </a:custGeom>
          <a:blipFill>
            <a:blip r:embed="rId3"/>
            <a:stretch>
              <a:fillRect l="0" t="0" r="-60406" b="0"/>
            </a:stretch>
          </a:blipFill>
        </p:spPr>
      </p:sp>
      <p:sp>
        <p:nvSpPr>
          <p:cNvPr name="Freeform 4" id="4"/>
          <p:cNvSpPr/>
          <p:nvPr/>
        </p:nvSpPr>
        <p:spPr>
          <a:xfrm flipH="true" flipV="false" rot="0">
            <a:off x="10982156" y="6350935"/>
            <a:ext cx="7305844" cy="3936065"/>
          </a:xfrm>
          <a:custGeom>
            <a:avLst/>
            <a:gdLst/>
            <a:ahLst/>
            <a:cxnLst/>
            <a:rect r="r" b="b" t="t" l="l"/>
            <a:pathLst>
              <a:path h="3936065" w="7305844">
                <a:moveTo>
                  <a:pt x="7305844" y="0"/>
                </a:moveTo>
                <a:lnTo>
                  <a:pt x="0" y="0"/>
                </a:lnTo>
                <a:lnTo>
                  <a:pt x="0" y="3936065"/>
                </a:lnTo>
                <a:lnTo>
                  <a:pt x="7305844" y="3936065"/>
                </a:lnTo>
                <a:lnTo>
                  <a:pt x="7305844" y="0"/>
                </a:lnTo>
                <a:close/>
              </a:path>
            </a:pathLst>
          </a:custGeom>
          <a:blipFill>
            <a:blip r:embed="rId4"/>
            <a:stretch>
              <a:fillRect l="-4107" t="0" r="0" b="0"/>
            </a:stretch>
          </a:blipFill>
        </p:spPr>
      </p:sp>
      <p:sp>
        <p:nvSpPr>
          <p:cNvPr name="Freeform 5" id="5"/>
          <p:cNvSpPr/>
          <p:nvPr/>
        </p:nvSpPr>
        <p:spPr>
          <a:xfrm flipH="false" flipV="false" rot="-514145">
            <a:off x="14514103" y="-265590"/>
            <a:ext cx="4068495" cy="2588580"/>
          </a:xfrm>
          <a:custGeom>
            <a:avLst/>
            <a:gdLst/>
            <a:ahLst/>
            <a:cxnLst/>
            <a:rect r="r" b="b" t="t" l="l"/>
            <a:pathLst>
              <a:path h="2588580" w="4068495">
                <a:moveTo>
                  <a:pt x="0" y="0"/>
                </a:moveTo>
                <a:lnTo>
                  <a:pt x="4068495" y="0"/>
                </a:lnTo>
                <a:lnTo>
                  <a:pt x="4068495" y="2588580"/>
                </a:lnTo>
                <a:lnTo>
                  <a:pt x="0" y="2588580"/>
                </a:lnTo>
                <a:lnTo>
                  <a:pt x="0" y="0"/>
                </a:lnTo>
                <a:close/>
              </a:path>
            </a:pathLst>
          </a:custGeom>
          <a:blipFill>
            <a:blip r:embed="rId5"/>
            <a:stretch>
              <a:fillRect l="0" t="0" r="0" b="0"/>
            </a:stretch>
          </a:blipFill>
        </p:spPr>
      </p:sp>
      <p:sp>
        <p:nvSpPr>
          <p:cNvPr name="Freeform 6" id="6"/>
          <p:cNvSpPr/>
          <p:nvPr/>
        </p:nvSpPr>
        <p:spPr>
          <a:xfrm flipH="false" flipV="false" rot="-5006996">
            <a:off x="8161266" y="6872496"/>
            <a:ext cx="5695325" cy="1618848"/>
          </a:xfrm>
          <a:custGeom>
            <a:avLst/>
            <a:gdLst/>
            <a:ahLst/>
            <a:cxnLst/>
            <a:rect r="r" b="b" t="t" l="l"/>
            <a:pathLst>
              <a:path h="1618848" w="5695325">
                <a:moveTo>
                  <a:pt x="0" y="0"/>
                </a:moveTo>
                <a:lnTo>
                  <a:pt x="5695325" y="0"/>
                </a:lnTo>
                <a:lnTo>
                  <a:pt x="5695325" y="1618848"/>
                </a:lnTo>
                <a:lnTo>
                  <a:pt x="0" y="1618848"/>
                </a:lnTo>
                <a:lnTo>
                  <a:pt x="0" y="0"/>
                </a:lnTo>
                <a:close/>
              </a:path>
            </a:pathLst>
          </a:custGeom>
          <a:blipFill>
            <a:blip r:embed="rId6"/>
            <a:stretch>
              <a:fillRect l="0" t="0" r="-47384" b="0"/>
            </a:stretch>
          </a:blipFill>
        </p:spPr>
      </p:sp>
      <p:sp>
        <p:nvSpPr>
          <p:cNvPr name="Freeform 7" id="7"/>
          <p:cNvSpPr/>
          <p:nvPr/>
        </p:nvSpPr>
        <p:spPr>
          <a:xfrm flipH="false" flipV="false" rot="744227">
            <a:off x="12146889" y="3329855"/>
            <a:ext cx="2606291" cy="580595"/>
          </a:xfrm>
          <a:custGeom>
            <a:avLst/>
            <a:gdLst/>
            <a:ahLst/>
            <a:cxnLst/>
            <a:rect r="r" b="b" t="t" l="l"/>
            <a:pathLst>
              <a:path h="580595" w="2606291">
                <a:moveTo>
                  <a:pt x="0" y="0"/>
                </a:moveTo>
                <a:lnTo>
                  <a:pt x="2606291" y="0"/>
                </a:lnTo>
                <a:lnTo>
                  <a:pt x="2606291" y="580594"/>
                </a:lnTo>
                <a:lnTo>
                  <a:pt x="0" y="580594"/>
                </a:lnTo>
                <a:lnTo>
                  <a:pt x="0" y="0"/>
                </a:lnTo>
                <a:close/>
              </a:path>
            </a:pathLst>
          </a:custGeom>
          <a:blipFill>
            <a:blip r:embed="rId7"/>
            <a:stretch>
              <a:fillRect l="0" t="-385954" r="0" b="0"/>
            </a:stretch>
          </a:blipFill>
        </p:spPr>
      </p:sp>
      <p:sp>
        <p:nvSpPr>
          <p:cNvPr name="Freeform 8" id="8"/>
          <p:cNvSpPr/>
          <p:nvPr/>
        </p:nvSpPr>
        <p:spPr>
          <a:xfrm flipH="false" flipV="false" rot="3483644">
            <a:off x="-3838688" y="-4233492"/>
            <a:ext cx="6331306" cy="8229600"/>
          </a:xfrm>
          <a:custGeom>
            <a:avLst/>
            <a:gdLst/>
            <a:ahLst/>
            <a:cxnLst/>
            <a:rect r="r" b="b" t="t" l="l"/>
            <a:pathLst>
              <a:path h="8229600" w="6331306">
                <a:moveTo>
                  <a:pt x="0" y="0"/>
                </a:moveTo>
                <a:lnTo>
                  <a:pt x="6331305" y="0"/>
                </a:lnTo>
                <a:lnTo>
                  <a:pt x="6331305"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3369877">
            <a:off x="-3577306" y="-2984969"/>
            <a:ext cx="4269111" cy="10302531"/>
          </a:xfrm>
          <a:custGeom>
            <a:avLst/>
            <a:gdLst/>
            <a:ahLst/>
            <a:cxnLst/>
            <a:rect r="r" b="b" t="t" l="l"/>
            <a:pathLst>
              <a:path h="10302531" w="4269111">
                <a:moveTo>
                  <a:pt x="0" y="0"/>
                </a:moveTo>
                <a:lnTo>
                  <a:pt x="4269111" y="0"/>
                </a:lnTo>
                <a:lnTo>
                  <a:pt x="4269111" y="10302531"/>
                </a:lnTo>
                <a:lnTo>
                  <a:pt x="0" y="10302531"/>
                </a:lnTo>
                <a:lnTo>
                  <a:pt x="0" y="0"/>
                </a:lnTo>
                <a:close/>
              </a:path>
            </a:pathLst>
          </a:custGeom>
          <a:blipFill>
            <a:blip r:embed="rId9"/>
            <a:stretch>
              <a:fillRect l="0" t="0" r="0" b="0"/>
            </a:stretch>
          </a:blipFill>
        </p:spPr>
      </p:sp>
      <p:sp>
        <p:nvSpPr>
          <p:cNvPr name="Freeform 10" id="10"/>
          <p:cNvSpPr/>
          <p:nvPr/>
        </p:nvSpPr>
        <p:spPr>
          <a:xfrm flipH="false" flipV="false" rot="0">
            <a:off x="0" y="5884719"/>
            <a:ext cx="5024554" cy="4488652"/>
          </a:xfrm>
          <a:custGeom>
            <a:avLst/>
            <a:gdLst/>
            <a:ahLst/>
            <a:cxnLst/>
            <a:rect r="r" b="b" t="t" l="l"/>
            <a:pathLst>
              <a:path h="4488652" w="5024554">
                <a:moveTo>
                  <a:pt x="0" y="0"/>
                </a:moveTo>
                <a:lnTo>
                  <a:pt x="5024554" y="0"/>
                </a:lnTo>
                <a:lnTo>
                  <a:pt x="5024554" y="4488653"/>
                </a:lnTo>
                <a:lnTo>
                  <a:pt x="0" y="4488653"/>
                </a:lnTo>
                <a:lnTo>
                  <a:pt x="0" y="0"/>
                </a:lnTo>
                <a:close/>
              </a:path>
            </a:pathLst>
          </a:custGeom>
          <a:blipFill>
            <a:blip r:embed="rId10"/>
            <a:stretch>
              <a:fillRect l="0" t="0" r="0" b="0"/>
            </a:stretch>
          </a:blipFill>
        </p:spPr>
      </p:sp>
      <p:sp>
        <p:nvSpPr>
          <p:cNvPr name="Freeform 11" id="11"/>
          <p:cNvSpPr/>
          <p:nvPr/>
        </p:nvSpPr>
        <p:spPr>
          <a:xfrm flipH="false" flipV="false" rot="2530189">
            <a:off x="-1686886" y="-469471"/>
            <a:ext cx="4413123" cy="6190301"/>
          </a:xfrm>
          <a:custGeom>
            <a:avLst/>
            <a:gdLst/>
            <a:ahLst/>
            <a:cxnLst/>
            <a:rect r="r" b="b" t="t" l="l"/>
            <a:pathLst>
              <a:path h="6190301" w="4413123">
                <a:moveTo>
                  <a:pt x="0" y="0"/>
                </a:moveTo>
                <a:lnTo>
                  <a:pt x="4413123" y="0"/>
                </a:lnTo>
                <a:lnTo>
                  <a:pt x="4413123" y="6190301"/>
                </a:lnTo>
                <a:lnTo>
                  <a:pt x="0" y="6190301"/>
                </a:lnTo>
                <a:lnTo>
                  <a:pt x="0" y="0"/>
                </a:lnTo>
                <a:close/>
              </a:path>
            </a:pathLst>
          </a:custGeom>
          <a:blipFill>
            <a:blip r:embed="rId11"/>
            <a:stretch>
              <a:fillRect l="0" t="0" r="0" b="-32943"/>
            </a:stretch>
          </a:blipFill>
        </p:spPr>
      </p:sp>
      <p:sp>
        <p:nvSpPr>
          <p:cNvPr name="Freeform 12" id="12"/>
          <p:cNvSpPr/>
          <p:nvPr/>
        </p:nvSpPr>
        <p:spPr>
          <a:xfrm flipH="false" flipV="false" rot="2397060">
            <a:off x="-1411179" y="2946574"/>
            <a:ext cx="2596293" cy="704244"/>
          </a:xfrm>
          <a:custGeom>
            <a:avLst/>
            <a:gdLst/>
            <a:ahLst/>
            <a:cxnLst/>
            <a:rect r="r" b="b" t="t" l="l"/>
            <a:pathLst>
              <a:path h="704244" w="2596293">
                <a:moveTo>
                  <a:pt x="0" y="0"/>
                </a:moveTo>
                <a:lnTo>
                  <a:pt x="2596293" y="0"/>
                </a:lnTo>
                <a:lnTo>
                  <a:pt x="2596293" y="704244"/>
                </a:lnTo>
                <a:lnTo>
                  <a:pt x="0" y="704244"/>
                </a:lnTo>
                <a:lnTo>
                  <a:pt x="0" y="0"/>
                </a:lnTo>
                <a:close/>
              </a:path>
            </a:pathLst>
          </a:custGeom>
          <a:blipFill>
            <a:blip r:embed="rId12"/>
            <a:stretch>
              <a:fillRect l="0" t="0" r="0" b="0"/>
            </a:stretch>
          </a:blipFill>
        </p:spPr>
      </p:sp>
      <p:sp>
        <p:nvSpPr>
          <p:cNvPr name="TextBox 13" id="13"/>
          <p:cNvSpPr txBox="true"/>
          <p:nvPr/>
        </p:nvSpPr>
        <p:spPr>
          <a:xfrm rot="0">
            <a:off x="689491" y="4783281"/>
            <a:ext cx="16909019" cy="720439"/>
          </a:xfrm>
          <a:prstGeom prst="rect">
            <a:avLst/>
          </a:prstGeom>
        </p:spPr>
        <p:txBody>
          <a:bodyPr anchor="t" rtlCol="false" tIns="0" lIns="0" bIns="0" rIns="0">
            <a:spAutoFit/>
          </a:bodyPr>
          <a:lstStyle/>
          <a:p>
            <a:pPr algn="l">
              <a:lnSpc>
                <a:spcPts val="5681"/>
              </a:lnSpc>
            </a:pPr>
            <a:r>
              <a:rPr lang="en-US" sz="4774">
                <a:solidFill>
                  <a:srgbClr val="42372A"/>
                </a:solidFill>
                <a:latin typeface="Asap"/>
                <a:ea typeface="Asap"/>
                <a:cs typeface="Asap"/>
                <a:sym typeface="Asap"/>
              </a:rPr>
              <a:t>1. Tính tất yếu và vai trò lãnh đạo của Đảng Cộng sản Việt Nam</a:t>
            </a:r>
          </a:p>
        </p:txBody>
      </p:sp>
      <p:sp>
        <p:nvSpPr>
          <p:cNvPr name="Freeform 14" id="14"/>
          <p:cNvSpPr/>
          <p:nvPr/>
        </p:nvSpPr>
        <p:spPr>
          <a:xfrm flipH="false" flipV="false" rot="0">
            <a:off x="-994732" y="7044645"/>
            <a:ext cx="3368445" cy="4427310"/>
          </a:xfrm>
          <a:custGeom>
            <a:avLst/>
            <a:gdLst/>
            <a:ahLst/>
            <a:cxnLst/>
            <a:rect r="r" b="b" t="t" l="l"/>
            <a:pathLst>
              <a:path h="4427310" w="3368445">
                <a:moveTo>
                  <a:pt x="0" y="0"/>
                </a:moveTo>
                <a:lnTo>
                  <a:pt x="3368445" y="0"/>
                </a:lnTo>
                <a:lnTo>
                  <a:pt x="3368445" y="4427310"/>
                </a:lnTo>
                <a:lnTo>
                  <a:pt x="0" y="4427310"/>
                </a:lnTo>
                <a:lnTo>
                  <a:pt x="0" y="0"/>
                </a:lnTo>
                <a:close/>
              </a:path>
            </a:pathLst>
          </a:custGeom>
          <a:blipFill>
            <a:blip r:embed="rId13"/>
            <a:stretch>
              <a:fillRect l="0" t="0" r="0" b="0"/>
            </a:stretch>
          </a:blipFill>
        </p:spPr>
      </p:sp>
      <p:sp>
        <p:nvSpPr>
          <p:cNvPr name="Freeform 15" id="15"/>
          <p:cNvSpPr/>
          <p:nvPr/>
        </p:nvSpPr>
        <p:spPr>
          <a:xfrm flipH="false" flipV="false" rot="497797">
            <a:off x="11014134" y="-202203"/>
            <a:ext cx="2630564" cy="3945847"/>
          </a:xfrm>
          <a:custGeom>
            <a:avLst/>
            <a:gdLst/>
            <a:ahLst/>
            <a:cxnLst/>
            <a:rect r="r" b="b" t="t" l="l"/>
            <a:pathLst>
              <a:path h="3945847" w="2630564">
                <a:moveTo>
                  <a:pt x="0" y="0"/>
                </a:moveTo>
                <a:lnTo>
                  <a:pt x="2630564" y="0"/>
                </a:lnTo>
                <a:lnTo>
                  <a:pt x="2630564" y="3945847"/>
                </a:lnTo>
                <a:lnTo>
                  <a:pt x="0" y="3945847"/>
                </a:lnTo>
                <a:lnTo>
                  <a:pt x="0" y="0"/>
                </a:lnTo>
                <a:close/>
              </a:path>
            </a:pathLst>
          </a:custGeom>
          <a:blipFill>
            <a:blip r:embed="rId14"/>
            <a:stretch>
              <a:fillRect l="0" t="0" r="0" b="0"/>
            </a:stretch>
          </a:blipFill>
        </p:spPr>
      </p:sp>
      <p:sp>
        <p:nvSpPr>
          <p:cNvPr name="Freeform 16" id="16"/>
          <p:cNvSpPr/>
          <p:nvPr/>
        </p:nvSpPr>
        <p:spPr>
          <a:xfrm flipH="true" flipV="false" rot="497797">
            <a:off x="11222741" y="101489"/>
            <a:ext cx="2251028" cy="3080084"/>
          </a:xfrm>
          <a:custGeom>
            <a:avLst/>
            <a:gdLst/>
            <a:ahLst/>
            <a:cxnLst/>
            <a:rect r="r" b="b" t="t" l="l"/>
            <a:pathLst>
              <a:path h="3080084" w="2251028">
                <a:moveTo>
                  <a:pt x="2251028" y="0"/>
                </a:moveTo>
                <a:lnTo>
                  <a:pt x="0" y="0"/>
                </a:lnTo>
                <a:lnTo>
                  <a:pt x="0" y="3080085"/>
                </a:lnTo>
                <a:lnTo>
                  <a:pt x="2251028" y="3080085"/>
                </a:lnTo>
                <a:lnTo>
                  <a:pt x="2251028" y="0"/>
                </a:lnTo>
                <a:close/>
              </a:path>
            </a:pathLst>
          </a:custGeom>
          <a:blipFill>
            <a:blip r:embed="rId15"/>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0">
            <a:off x="0" y="0"/>
            <a:ext cx="6036733" cy="10287000"/>
          </a:xfrm>
          <a:custGeom>
            <a:avLst/>
            <a:gdLst/>
            <a:ahLst/>
            <a:cxnLst/>
            <a:rect r="r" b="b" t="t" l="l"/>
            <a:pathLst>
              <a:path h="10287000" w="6036733">
                <a:moveTo>
                  <a:pt x="0" y="0"/>
                </a:moveTo>
                <a:lnTo>
                  <a:pt x="6036733" y="0"/>
                </a:lnTo>
                <a:lnTo>
                  <a:pt x="6036733" y="10287000"/>
                </a:lnTo>
                <a:lnTo>
                  <a:pt x="0" y="10287000"/>
                </a:lnTo>
                <a:lnTo>
                  <a:pt x="0" y="0"/>
                </a:lnTo>
                <a:close/>
              </a:path>
            </a:pathLst>
          </a:custGeom>
          <a:blipFill>
            <a:blip r:embed="rId3"/>
            <a:stretch>
              <a:fillRect l="-35203" t="0" r="-35203" b="0"/>
            </a:stretch>
          </a:blipFill>
        </p:spPr>
      </p:sp>
      <p:sp>
        <p:nvSpPr>
          <p:cNvPr name="Freeform 4" id="4"/>
          <p:cNvSpPr/>
          <p:nvPr/>
        </p:nvSpPr>
        <p:spPr>
          <a:xfrm flipH="false" flipV="false" rot="0">
            <a:off x="15434756" y="8863944"/>
            <a:ext cx="2853244" cy="1423056"/>
          </a:xfrm>
          <a:custGeom>
            <a:avLst/>
            <a:gdLst/>
            <a:ahLst/>
            <a:cxnLst/>
            <a:rect r="r" b="b" t="t" l="l"/>
            <a:pathLst>
              <a:path h="1423056" w="2853244">
                <a:moveTo>
                  <a:pt x="0" y="0"/>
                </a:moveTo>
                <a:lnTo>
                  <a:pt x="2853244" y="0"/>
                </a:lnTo>
                <a:lnTo>
                  <a:pt x="2853244" y="1423056"/>
                </a:lnTo>
                <a:lnTo>
                  <a:pt x="0" y="1423056"/>
                </a:lnTo>
                <a:lnTo>
                  <a:pt x="0" y="0"/>
                </a:lnTo>
                <a:close/>
              </a:path>
            </a:pathLst>
          </a:custGeom>
          <a:blipFill>
            <a:blip r:embed="rId4"/>
            <a:stretch>
              <a:fillRect l="0" t="0" r="0" b="0"/>
            </a:stretch>
          </a:blipFill>
        </p:spPr>
      </p:sp>
      <p:sp>
        <p:nvSpPr>
          <p:cNvPr name="Freeform 5" id="5"/>
          <p:cNvSpPr/>
          <p:nvPr/>
        </p:nvSpPr>
        <p:spPr>
          <a:xfrm flipH="false" flipV="false" rot="0">
            <a:off x="6036733" y="0"/>
            <a:ext cx="12251267" cy="4249730"/>
          </a:xfrm>
          <a:custGeom>
            <a:avLst/>
            <a:gdLst/>
            <a:ahLst/>
            <a:cxnLst/>
            <a:rect r="r" b="b" t="t" l="l"/>
            <a:pathLst>
              <a:path h="4249730" w="12251267">
                <a:moveTo>
                  <a:pt x="0" y="0"/>
                </a:moveTo>
                <a:lnTo>
                  <a:pt x="12251267" y="0"/>
                </a:lnTo>
                <a:lnTo>
                  <a:pt x="12251267" y="4249730"/>
                </a:lnTo>
                <a:lnTo>
                  <a:pt x="0" y="4249730"/>
                </a:lnTo>
                <a:lnTo>
                  <a:pt x="0" y="0"/>
                </a:lnTo>
                <a:close/>
              </a:path>
            </a:pathLst>
          </a:custGeom>
          <a:blipFill>
            <a:blip r:embed="rId5"/>
            <a:stretch>
              <a:fillRect l="0" t="-240648" r="0" b="-91776"/>
            </a:stretch>
          </a:blipFill>
        </p:spPr>
      </p:sp>
      <p:grpSp>
        <p:nvGrpSpPr>
          <p:cNvPr name="Group 6" id="6"/>
          <p:cNvGrpSpPr/>
          <p:nvPr/>
        </p:nvGrpSpPr>
        <p:grpSpPr>
          <a:xfrm rot="0">
            <a:off x="1445812" y="1028700"/>
            <a:ext cx="6448877" cy="4114800"/>
            <a:chOff x="0" y="0"/>
            <a:chExt cx="19465290" cy="12420111"/>
          </a:xfrm>
        </p:grpSpPr>
        <p:sp>
          <p:nvSpPr>
            <p:cNvPr name="Freeform 7" id="7"/>
            <p:cNvSpPr/>
            <p:nvPr/>
          </p:nvSpPr>
          <p:spPr>
            <a:xfrm flipH="false" flipV="false" rot="0">
              <a:off x="3810" y="0"/>
              <a:ext cx="19537679" cy="12406141"/>
            </a:xfrm>
            <a:custGeom>
              <a:avLst/>
              <a:gdLst/>
              <a:ahLst/>
              <a:cxnLst/>
              <a:rect r="r" b="b" t="t" l="l"/>
              <a:pathLst>
                <a:path h="12406141" w="19537679">
                  <a:moveTo>
                    <a:pt x="19437351" y="394970"/>
                  </a:moveTo>
                  <a:cubicBezTo>
                    <a:pt x="19436081" y="429260"/>
                    <a:pt x="19443701" y="12014981"/>
                    <a:pt x="19438620" y="12046731"/>
                  </a:cubicBezTo>
                  <a:cubicBezTo>
                    <a:pt x="19420840" y="12246121"/>
                    <a:pt x="19279870" y="12403601"/>
                    <a:pt x="19077940" y="12403601"/>
                  </a:cubicBezTo>
                  <a:lnTo>
                    <a:pt x="17435831" y="12403601"/>
                  </a:lnTo>
                  <a:cubicBezTo>
                    <a:pt x="17435831" y="12403601"/>
                    <a:pt x="17424401" y="11904491"/>
                    <a:pt x="17424401" y="11904491"/>
                  </a:cubicBezTo>
                  <a:lnTo>
                    <a:pt x="16417290" y="11901951"/>
                  </a:lnTo>
                  <a:lnTo>
                    <a:pt x="15666720" y="12406141"/>
                  </a:lnTo>
                  <a:cubicBezTo>
                    <a:pt x="15666720" y="12406141"/>
                    <a:pt x="396240" y="12406141"/>
                    <a:pt x="396240" y="12406141"/>
                  </a:cubicBezTo>
                  <a:cubicBezTo>
                    <a:pt x="316230" y="12406141"/>
                    <a:pt x="228600" y="12379471"/>
                    <a:pt x="163830" y="12333751"/>
                  </a:cubicBezTo>
                  <a:cubicBezTo>
                    <a:pt x="59690" y="12261361"/>
                    <a:pt x="0" y="12121661"/>
                    <a:pt x="1270" y="11994661"/>
                  </a:cubicBezTo>
                  <a:lnTo>
                    <a:pt x="1270" y="394970"/>
                  </a:lnTo>
                  <a:cubicBezTo>
                    <a:pt x="5080" y="281940"/>
                    <a:pt x="53340" y="175260"/>
                    <a:pt x="138430" y="101600"/>
                  </a:cubicBezTo>
                  <a:cubicBezTo>
                    <a:pt x="209550" y="39370"/>
                    <a:pt x="299720" y="11430"/>
                    <a:pt x="393700" y="11430"/>
                  </a:cubicBezTo>
                  <a:cubicBezTo>
                    <a:pt x="542290" y="40640"/>
                    <a:pt x="18737579" y="0"/>
                    <a:pt x="19137629" y="25400"/>
                  </a:cubicBezTo>
                  <a:cubicBezTo>
                    <a:pt x="19537679" y="50800"/>
                    <a:pt x="19451319" y="219710"/>
                    <a:pt x="19437349" y="394970"/>
                  </a:cubicBezTo>
                  <a:close/>
                </a:path>
              </a:pathLst>
            </a:custGeom>
            <a:blipFill>
              <a:blip r:embed="rId6"/>
              <a:stretch>
                <a:fillRect l="-26" t="-2409" r="-26" b="-2409"/>
              </a:stretch>
            </a:blipFill>
          </p:spPr>
        </p:sp>
        <p:sp>
          <p:nvSpPr>
            <p:cNvPr name="Freeform 8" id="8"/>
            <p:cNvSpPr/>
            <p:nvPr/>
          </p:nvSpPr>
          <p:spPr>
            <a:xfrm flipH="false" flipV="false" rot="0">
              <a:off x="0" y="-16510"/>
              <a:ext cx="19476720" cy="12436621"/>
            </a:xfrm>
            <a:custGeom>
              <a:avLst/>
              <a:gdLst/>
              <a:ahLst/>
              <a:cxnLst/>
              <a:rect r="r" b="b" t="t" l="l"/>
              <a:pathLst>
                <a:path h="12436621" w="19476720">
                  <a:moveTo>
                    <a:pt x="19070320" y="12436621"/>
                  </a:moveTo>
                  <a:lnTo>
                    <a:pt x="17425670" y="12436621"/>
                  </a:lnTo>
                  <a:lnTo>
                    <a:pt x="17416780" y="11934971"/>
                  </a:lnTo>
                  <a:lnTo>
                    <a:pt x="16426180" y="11934971"/>
                  </a:lnTo>
                  <a:lnTo>
                    <a:pt x="15680689" y="12436621"/>
                  </a:lnTo>
                  <a:cubicBezTo>
                    <a:pt x="15680689" y="12436621"/>
                    <a:pt x="391159" y="12436621"/>
                    <a:pt x="391159" y="12436621"/>
                  </a:cubicBezTo>
                  <a:cubicBezTo>
                    <a:pt x="271779" y="12436621"/>
                    <a:pt x="158749" y="12380741"/>
                    <a:pt x="85089" y="12289301"/>
                  </a:cubicBezTo>
                  <a:cubicBezTo>
                    <a:pt x="29210" y="12219451"/>
                    <a:pt x="0" y="12134361"/>
                    <a:pt x="0" y="12045461"/>
                  </a:cubicBezTo>
                  <a:cubicBezTo>
                    <a:pt x="0" y="12045461"/>
                    <a:pt x="0" y="411480"/>
                    <a:pt x="0" y="411480"/>
                  </a:cubicBezTo>
                  <a:cubicBezTo>
                    <a:pt x="0" y="298450"/>
                    <a:pt x="48260" y="191770"/>
                    <a:pt x="133350" y="116840"/>
                  </a:cubicBezTo>
                  <a:cubicBezTo>
                    <a:pt x="205740" y="54610"/>
                    <a:pt x="297180" y="20320"/>
                    <a:pt x="391160" y="20320"/>
                  </a:cubicBezTo>
                  <a:cubicBezTo>
                    <a:pt x="513080" y="33020"/>
                    <a:pt x="19053811" y="0"/>
                    <a:pt x="19154141" y="29210"/>
                  </a:cubicBezTo>
                  <a:cubicBezTo>
                    <a:pt x="19305270" y="60960"/>
                    <a:pt x="19431000" y="190500"/>
                    <a:pt x="19455130" y="342900"/>
                  </a:cubicBezTo>
                  <a:cubicBezTo>
                    <a:pt x="19476720" y="440690"/>
                    <a:pt x="19455130" y="11974341"/>
                    <a:pt x="19460211" y="12078482"/>
                  </a:cubicBezTo>
                  <a:cubicBezTo>
                    <a:pt x="19442430" y="12279141"/>
                    <a:pt x="19272250" y="12435351"/>
                    <a:pt x="19070320" y="12435351"/>
                  </a:cubicBezTo>
                  <a:close/>
                  <a:moveTo>
                    <a:pt x="17456150" y="12406141"/>
                  </a:moveTo>
                  <a:cubicBezTo>
                    <a:pt x="17456150" y="12406141"/>
                    <a:pt x="19070320" y="12406141"/>
                    <a:pt x="19070320" y="12406141"/>
                  </a:cubicBezTo>
                  <a:cubicBezTo>
                    <a:pt x="19255739" y="12406141"/>
                    <a:pt x="19414489" y="12261361"/>
                    <a:pt x="19429730" y="12075941"/>
                  </a:cubicBezTo>
                  <a:cubicBezTo>
                    <a:pt x="19423380" y="11960372"/>
                    <a:pt x="19448780" y="430530"/>
                    <a:pt x="19420839" y="325121"/>
                  </a:cubicBezTo>
                  <a:cubicBezTo>
                    <a:pt x="19401789" y="246381"/>
                    <a:pt x="19356070" y="175261"/>
                    <a:pt x="19292570" y="125731"/>
                  </a:cubicBezTo>
                  <a:lnTo>
                    <a:pt x="19300189" y="113031"/>
                  </a:lnTo>
                  <a:lnTo>
                    <a:pt x="19291300" y="124461"/>
                  </a:lnTo>
                  <a:cubicBezTo>
                    <a:pt x="19229070" y="74931"/>
                    <a:pt x="19150330" y="48261"/>
                    <a:pt x="19070320" y="48261"/>
                  </a:cubicBezTo>
                  <a:cubicBezTo>
                    <a:pt x="19070320" y="48261"/>
                    <a:pt x="391159" y="48261"/>
                    <a:pt x="391159" y="48261"/>
                  </a:cubicBezTo>
                  <a:cubicBezTo>
                    <a:pt x="303529" y="48261"/>
                    <a:pt x="219709" y="80011"/>
                    <a:pt x="153669" y="137161"/>
                  </a:cubicBezTo>
                  <a:cubicBezTo>
                    <a:pt x="74930" y="208280"/>
                    <a:pt x="30480" y="307340"/>
                    <a:pt x="30480" y="411480"/>
                  </a:cubicBezTo>
                  <a:cubicBezTo>
                    <a:pt x="30480" y="411480"/>
                    <a:pt x="30480" y="12045461"/>
                    <a:pt x="30480" y="12045461"/>
                  </a:cubicBezTo>
                  <a:cubicBezTo>
                    <a:pt x="26670" y="12238501"/>
                    <a:pt x="196850" y="12411222"/>
                    <a:pt x="391160" y="12406141"/>
                  </a:cubicBezTo>
                  <a:cubicBezTo>
                    <a:pt x="391160" y="12406141"/>
                    <a:pt x="15671800" y="12406141"/>
                    <a:pt x="15671800" y="12406141"/>
                  </a:cubicBezTo>
                  <a:lnTo>
                    <a:pt x="16417289" y="11904491"/>
                  </a:lnTo>
                  <a:lnTo>
                    <a:pt x="17447259" y="11904491"/>
                  </a:lnTo>
                  <a:lnTo>
                    <a:pt x="17456150" y="12406141"/>
                  </a:lnTo>
                  <a:close/>
                  <a:moveTo>
                    <a:pt x="18794730" y="12202941"/>
                  </a:moveTo>
                  <a:lnTo>
                    <a:pt x="17655541" y="12202941"/>
                  </a:lnTo>
                  <a:lnTo>
                    <a:pt x="17646650" y="11701291"/>
                  </a:lnTo>
                  <a:lnTo>
                    <a:pt x="16355061" y="11701291"/>
                  </a:lnTo>
                  <a:lnTo>
                    <a:pt x="15609570" y="12202941"/>
                  </a:lnTo>
                  <a:lnTo>
                    <a:pt x="4919980" y="12202941"/>
                  </a:lnTo>
                  <a:lnTo>
                    <a:pt x="4282440" y="11769872"/>
                  </a:lnTo>
                  <a:lnTo>
                    <a:pt x="443230" y="11769872"/>
                  </a:lnTo>
                  <a:lnTo>
                    <a:pt x="666750" y="11305051"/>
                  </a:lnTo>
                  <a:lnTo>
                    <a:pt x="666750" y="254000"/>
                  </a:lnTo>
                  <a:lnTo>
                    <a:pt x="14542770" y="254000"/>
                  </a:lnTo>
                  <a:lnTo>
                    <a:pt x="15180309" y="687070"/>
                  </a:lnTo>
                  <a:lnTo>
                    <a:pt x="19018250" y="687070"/>
                  </a:lnTo>
                  <a:lnTo>
                    <a:pt x="18794730" y="1151890"/>
                  </a:lnTo>
                  <a:lnTo>
                    <a:pt x="18794730" y="12202941"/>
                  </a:lnTo>
                  <a:close/>
                  <a:moveTo>
                    <a:pt x="17686020" y="12172461"/>
                  </a:moveTo>
                  <a:lnTo>
                    <a:pt x="18764250" y="12172461"/>
                  </a:lnTo>
                  <a:lnTo>
                    <a:pt x="18764250" y="1144270"/>
                  </a:lnTo>
                  <a:lnTo>
                    <a:pt x="18969989" y="716280"/>
                  </a:lnTo>
                  <a:lnTo>
                    <a:pt x="15170150" y="716280"/>
                  </a:lnTo>
                  <a:lnTo>
                    <a:pt x="14532609" y="283210"/>
                  </a:lnTo>
                  <a:lnTo>
                    <a:pt x="697230" y="283210"/>
                  </a:lnTo>
                  <a:lnTo>
                    <a:pt x="697230" y="11311401"/>
                  </a:lnTo>
                  <a:lnTo>
                    <a:pt x="491490" y="11739391"/>
                  </a:lnTo>
                  <a:lnTo>
                    <a:pt x="4291330" y="11739391"/>
                  </a:lnTo>
                  <a:lnTo>
                    <a:pt x="4928870" y="12172461"/>
                  </a:lnTo>
                  <a:lnTo>
                    <a:pt x="15600680" y="12172461"/>
                  </a:lnTo>
                  <a:lnTo>
                    <a:pt x="16346170" y="11670811"/>
                  </a:lnTo>
                  <a:lnTo>
                    <a:pt x="17677130" y="11670811"/>
                  </a:lnTo>
                  <a:lnTo>
                    <a:pt x="17686020" y="12172461"/>
                  </a:lnTo>
                  <a:close/>
                </a:path>
              </a:pathLst>
            </a:custGeom>
            <a:solidFill>
              <a:srgbClr val="772910"/>
            </a:solidFill>
          </p:spPr>
        </p:sp>
      </p:grpSp>
      <p:grpSp>
        <p:nvGrpSpPr>
          <p:cNvPr name="Group 9" id="9"/>
          <p:cNvGrpSpPr/>
          <p:nvPr/>
        </p:nvGrpSpPr>
        <p:grpSpPr>
          <a:xfrm rot="0">
            <a:off x="1445812" y="5143500"/>
            <a:ext cx="6448877" cy="1158900"/>
            <a:chOff x="0" y="0"/>
            <a:chExt cx="1698470" cy="305225"/>
          </a:xfrm>
        </p:grpSpPr>
        <p:sp>
          <p:nvSpPr>
            <p:cNvPr name="Freeform 10" id="10"/>
            <p:cNvSpPr/>
            <p:nvPr/>
          </p:nvSpPr>
          <p:spPr>
            <a:xfrm flipH="false" flipV="false" rot="0">
              <a:off x="0" y="0"/>
              <a:ext cx="1698470" cy="305225"/>
            </a:xfrm>
            <a:custGeom>
              <a:avLst/>
              <a:gdLst/>
              <a:ahLst/>
              <a:cxnLst/>
              <a:rect r="r" b="b" t="t" l="l"/>
              <a:pathLst>
                <a:path h="305225" w="1698470">
                  <a:moveTo>
                    <a:pt x="61226" y="0"/>
                  </a:moveTo>
                  <a:lnTo>
                    <a:pt x="1637244" y="0"/>
                  </a:lnTo>
                  <a:cubicBezTo>
                    <a:pt x="1671058" y="0"/>
                    <a:pt x="1698470" y="27412"/>
                    <a:pt x="1698470" y="61226"/>
                  </a:cubicBezTo>
                  <a:lnTo>
                    <a:pt x="1698470" y="243999"/>
                  </a:lnTo>
                  <a:cubicBezTo>
                    <a:pt x="1698470" y="260237"/>
                    <a:pt x="1692019" y="275810"/>
                    <a:pt x="1680537" y="287292"/>
                  </a:cubicBezTo>
                  <a:cubicBezTo>
                    <a:pt x="1669055" y="298774"/>
                    <a:pt x="1653482" y="305225"/>
                    <a:pt x="1637244" y="305225"/>
                  </a:cubicBezTo>
                  <a:lnTo>
                    <a:pt x="61226" y="305225"/>
                  </a:lnTo>
                  <a:cubicBezTo>
                    <a:pt x="27412" y="305225"/>
                    <a:pt x="0" y="277813"/>
                    <a:pt x="0" y="243999"/>
                  </a:cubicBezTo>
                  <a:lnTo>
                    <a:pt x="0" y="61226"/>
                  </a:lnTo>
                  <a:cubicBezTo>
                    <a:pt x="0" y="27412"/>
                    <a:pt x="27412" y="0"/>
                    <a:pt x="61226" y="0"/>
                  </a:cubicBezTo>
                  <a:close/>
                </a:path>
              </a:pathLst>
            </a:custGeom>
            <a:solidFill>
              <a:srgbClr val="772910"/>
            </a:solidFill>
          </p:spPr>
        </p:sp>
        <p:sp>
          <p:nvSpPr>
            <p:cNvPr name="TextBox 11" id="11"/>
            <p:cNvSpPr txBox="true"/>
            <p:nvPr/>
          </p:nvSpPr>
          <p:spPr>
            <a:xfrm>
              <a:off x="0" y="-57150"/>
              <a:ext cx="1698470" cy="362375"/>
            </a:xfrm>
            <a:prstGeom prst="rect">
              <a:avLst/>
            </a:prstGeom>
          </p:spPr>
          <p:txBody>
            <a:bodyPr anchor="ctr" rtlCol="false" tIns="50800" lIns="50800" bIns="50800" rIns="50800"/>
            <a:lstStyle/>
            <a:p>
              <a:pPr algn="ctr">
                <a:lnSpc>
                  <a:spcPts val="3919"/>
                </a:lnSpc>
              </a:pPr>
              <a:r>
                <a:rPr lang="en-US" sz="2799">
                  <a:solidFill>
                    <a:srgbClr val="FFFFFF"/>
                  </a:solidFill>
                  <a:latin typeface="Cabin"/>
                  <a:ea typeface="Cabin"/>
                  <a:cs typeface="Cabin"/>
                  <a:sym typeface="Cabin"/>
                </a:rPr>
                <a:t>Xác định thẩm quyền, trách nhiệm rõ ràng giữa trung ương – địa phương.</a:t>
              </a:r>
            </a:p>
          </p:txBody>
        </p:sp>
      </p:grpSp>
      <p:grpSp>
        <p:nvGrpSpPr>
          <p:cNvPr name="Group 12" id="12"/>
          <p:cNvGrpSpPr/>
          <p:nvPr/>
        </p:nvGrpSpPr>
        <p:grpSpPr>
          <a:xfrm rot="0">
            <a:off x="9946144" y="2907443"/>
            <a:ext cx="6915234" cy="4114800"/>
            <a:chOff x="0" y="0"/>
            <a:chExt cx="20872941" cy="12420111"/>
          </a:xfrm>
        </p:grpSpPr>
        <p:sp>
          <p:nvSpPr>
            <p:cNvPr name="Freeform 13" id="13"/>
            <p:cNvSpPr/>
            <p:nvPr/>
          </p:nvSpPr>
          <p:spPr>
            <a:xfrm flipH="false" flipV="false" rot="0">
              <a:off x="3810" y="0"/>
              <a:ext cx="20945331" cy="12406141"/>
            </a:xfrm>
            <a:custGeom>
              <a:avLst/>
              <a:gdLst/>
              <a:ahLst/>
              <a:cxnLst/>
              <a:rect r="r" b="b" t="t" l="l"/>
              <a:pathLst>
                <a:path h="12406141" w="20945331">
                  <a:moveTo>
                    <a:pt x="20845003" y="394970"/>
                  </a:moveTo>
                  <a:cubicBezTo>
                    <a:pt x="20843733" y="429260"/>
                    <a:pt x="20851353" y="12014981"/>
                    <a:pt x="20846272" y="12046731"/>
                  </a:cubicBezTo>
                  <a:cubicBezTo>
                    <a:pt x="20828492" y="12246121"/>
                    <a:pt x="20687522" y="12403601"/>
                    <a:pt x="20485592" y="12403601"/>
                  </a:cubicBezTo>
                  <a:lnTo>
                    <a:pt x="18843483" y="12403601"/>
                  </a:lnTo>
                  <a:cubicBezTo>
                    <a:pt x="18843483" y="12403601"/>
                    <a:pt x="18832053" y="11904491"/>
                    <a:pt x="18832053" y="11904491"/>
                  </a:cubicBezTo>
                  <a:lnTo>
                    <a:pt x="17824942" y="11901951"/>
                  </a:lnTo>
                  <a:lnTo>
                    <a:pt x="17074372" y="12406141"/>
                  </a:lnTo>
                  <a:cubicBezTo>
                    <a:pt x="17074372" y="12406141"/>
                    <a:pt x="396240" y="12406141"/>
                    <a:pt x="396240" y="12406141"/>
                  </a:cubicBezTo>
                  <a:cubicBezTo>
                    <a:pt x="316230" y="12406141"/>
                    <a:pt x="228600" y="12379471"/>
                    <a:pt x="163830" y="12333751"/>
                  </a:cubicBezTo>
                  <a:cubicBezTo>
                    <a:pt x="59690" y="12261361"/>
                    <a:pt x="0" y="12121661"/>
                    <a:pt x="1270" y="11994661"/>
                  </a:cubicBezTo>
                  <a:lnTo>
                    <a:pt x="1270" y="394970"/>
                  </a:lnTo>
                  <a:cubicBezTo>
                    <a:pt x="5080" y="281940"/>
                    <a:pt x="53340" y="175260"/>
                    <a:pt x="138430" y="101600"/>
                  </a:cubicBezTo>
                  <a:cubicBezTo>
                    <a:pt x="209550" y="39370"/>
                    <a:pt x="299720" y="11430"/>
                    <a:pt x="393700" y="11430"/>
                  </a:cubicBezTo>
                  <a:cubicBezTo>
                    <a:pt x="542290" y="40640"/>
                    <a:pt x="20145231" y="0"/>
                    <a:pt x="20545281" y="25400"/>
                  </a:cubicBezTo>
                  <a:cubicBezTo>
                    <a:pt x="20945331" y="50800"/>
                    <a:pt x="20858971" y="219710"/>
                    <a:pt x="20845001" y="394970"/>
                  </a:cubicBezTo>
                  <a:close/>
                </a:path>
              </a:pathLst>
            </a:custGeom>
            <a:blipFill>
              <a:blip r:embed="rId7"/>
              <a:stretch>
                <a:fillRect l="-24" t="-515" r="-24" b="-517"/>
              </a:stretch>
            </a:blipFill>
          </p:spPr>
        </p:sp>
        <p:sp>
          <p:nvSpPr>
            <p:cNvPr name="Freeform 14" id="14"/>
            <p:cNvSpPr/>
            <p:nvPr/>
          </p:nvSpPr>
          <p:spPr>
            <a:xfrm flipH="false" flipV="false" rot="0">
              <a:off x="0" y="-16510"/>
              <a:ext cx="20884372" cy="12436621"/>
            </a:xfrm>
            <a:custGeom>
              <a:avLst/>
              <a:gdLst/>
              <a:ahLst/>
              <a:cxnLst/>
              <a:rect r="r" b="b" t="t" l="l"/>
              <a:pathLst>
                <a:path h="12436621" w="20884372">
                  <a:moveTo>
                    <a:pt x="20477972" y="12436621"/>
                  </a:moveTo>
                  <a:lnTo>
                    <a:pt x="18833322" y="12436621"/>
                  </a:lnTo>
                  <a:lnTo>
                    <a:pt x="18824432" y="11934971"/>
                  </a:lnTo>
                  <a:lnTo>
                    <a:pt x="17833832" y="11934971"/>
                  </a:lnTo>
                  <a:lnTo>
                    <a:pt x="17088341" y="12436621"/>
                  </a:lnTo>
                  <a:cubicBezTo>
                    <a:pt x="17088341" y="12436621"/>
                    <a:pt x="391159" y="12436621"/>
                    <a:pt x="391159" y="12436621"/>
                  </a:cubicBezTo>
                  <a:cubicBezTo>
                    <a:pt x="271779" y="12436621"/>
                    <a:pt x="158749" y="12380741"/>
                    <a:pt x="85089" y="12289301"/>
                  </a:cubicBezTo>
                  <a:cubicBezTo>
                    <a:pt x="29210" y="12219451"/>
                    <a:pt x="0" y="12134361"/>
                    <a:pt x="0" y="12045461"/>
                  </a:cubicBezTo>
                  <a:cubicBezTo>
                    <a:pt x="0" y="12045461"/>
                    <a:pt x="0" y="411480"/>
                    <a:pt x="0" y="411480"/>
                  </a:cubicBezTo>
                  <a:cubicBezTo>
                    <a:pt x="0" y="298450"/>
                    <a:pt x="48260" y="191770"/>
                    <a:pt x="133350" y="116840"/>
                  </a:cubicBezTo>
                  <a:cubicBezTo>
                    <a:pt x="205740" y="54610"/>
                    <a:pt x="297180" y="20320"/>
                    <a:pt x="391160" y="20320"/>
                  </a:cubicBezTo>
                  <a:cubicBezTo>
                    <a:pt x="513080" y="33020"/>
                    <a:pt x="20461463" y="0"/>
                    <a:pt x="20561793" y="29210"/>
                  </a:cubicBezTo>
                  <a:cubicBezTo>
                    <a:pt x="20712922" y="60960"/>
                    <a:pt x="20838652" y="190500"/>
                    <a:pt x="20862782" y="342900"/>
                  </a:cubicBezTo>
                  <a:cubicBezTo>
                    <a:pt x="20884372" y="440690"/>
                    <a:pt x="20862782" y="11974341"/>
                    <a:pt x="20867863" y="12078482"/>
                  </a:cubicBezTo>
                  <a:cubicBezTo>
                    <a:pt x="20850082" y="12279141"/>
                    <a:pt x="20679902" y="12435351"/>
                    <a:pt x="20477972" y="12435351"/>
                  </a:cubicBezTo>
                  <a:close/>
                  <a:moveTo>
                    <a:pt x="18863802" y="12406141"/>
                  </a:moveTo>
                  <a:cubicBezTo>
                    <a:pt x="18863802" y="12406141"/>
                    <a:pt x="20477972" y="12406141"/>
                    <a:pt x="20477972" y="12406141"/>
                  </a:cubicBezTo>
                  <a:cubicBezTo>
                    <a:pt x="20663391" y="12406141"/>
                    <a:pt x="20822141" y="12261361"/>
                    <a:pt x="20837382" y="12075941"/>
                  </a:cubicBezTo>
                  <a:cubicBezTo>
                    <a:pt x="20831032" y="11960372"/>
                    <a:pt x="20856432" y="430530"/>
                    <a:pt x="20828491" y="325121"/>
                  </a:cubicBezTo>
                  <a:cubicBezTo>
                    <a:pt x="20809441" y="246381"/>
                    <a:pt x="20763722" y="175261"/>
                    <a:pt x="20700222" y="125731"/>
                  </a:cubicBezTo>
                  <a:lnTo>
                    <a:pt x="20707841" y="113031"/>
                  </a:lnTo>
                  <a:lnTo>
                    <a:pt x="20698952" y="124461"/>
                  </a:lnTo>
                  <a:cubicBezTo>
                    <a:pt x="20636722" y="74931"/>
                    <a:pt x="20557982" y="48261"/>
                    <a:pt x="20477972" y="48261"/>
                  </a:cubicBezTo>
                  <a:cubicBezTo>
                    <a:pt x="20477972" y="48261"/>
                    <a:pt x="391159" y="48261"/>
                    <a:pt x="391159" y="48261"/>
                  </a:cubicBezTo>
                  <a:cubicBezTo>
                    <a:pt x="303529" y="48261"/>
                    <a:pt x="219709" y="80011"/>
                    <a:pt x="153669" y="137161"/>
                  </a:cubicBezTo>
                  <a:cubicBezTo>
                    <a:pt x="74930" y="208280"/>
                    <a:pt x="30480" y="307340"/>
                    <a:pt x="30480" y="411480"/>
                  </a:cubicBezTo>
                  <a:cubicBezTo>
                    <a:pt x="30480" y="411480"/>
                    <a:pt x="30480" y="12045461"/>
                    <a:pt x="30480" y="12045461"/>
                  </a:cubicBezTo>
                  <a:cubicBezTo>
                    <a:pt x="26670" y="12238501"/>
                    <a:pt x="196850" y="12411222"/>
                    <a:pt x="391160" y="12406141"/>
                  </a:cubicBezTo>
                  <a:cubicBezTo>
                    <a:pt x="391160" y="12406141"/>
                    <a:pt x="17079452" y="12406141"/>
                    <a:pt x="17079452" y="12406141"/>
                  </a:cubicBezTo>
                  <a:lnTo>
                    <a:pt x="17824941" y="11904491"/>
                  </a:lnTo>
                  <a:lnTo>
                    <a:pt x="18854911" y="11904491"/>
                  </a:lnTo>
                  <a:lnTo>
                    <a:pt x="18863802" y="12406141"/>
                  </a:lnTo>
                  <a:close/>
                  <a:moveTo>
                    <a:pt x="20202382" y="12202941"/>
                  </a:moveTo>
                  <a:lnTo>
                    <a:pt x="19063193" y="12202941"/>
                  </a:lnTo>
                  <a:lnTo>
                    <a:pt x="19054302" y="11701291"/>
                  </a:lnTo>
                  <a:lnTo>
                    <a:pt x="17762713" y="11701291"/>
                  </a:lnTo>
                  <a:lnTo>
                    <a:pt x="17017222" y="12202941"/>
                  </a:lnTo>
                  <a:lnTo>
                    <a:pt x="4919980" y="12202941"/>
                  </a:lnTo>
                  <a:lnTo>
                    <a:pt x="4282440" y="11769872"/>
                  </a:lnTo>
                  <a:lnTo>
                    <a:pt x="443230" y="11769872"/>
                  </a:lnTo>
                  <a:lnTo>
                    <a:pt x="666750" y="11305051"/>
                  </a:lnTo>
                  <a:lnTo>
                    <a:pt x="666750" y="254000"/>
                  </a:lnTo>
                  <a:lnTo>
                    <a:pt x="15950422" y="254000"/>
                  </a:lnTo>
                  <a:lnTo>
                    <a:pt x="16587961" y="687070"/>
                  </a:lnTo>
                  <a:lnTo>
                    <a:pt x="20425902" y="687070"/>
                  </a:lnTo>
                  <a:lnTo>
                    <a:pt x="20202382" y="1151890"/>
                  </a:lnTo>
                  <a:lnTo>
                    <a:pt x="20202382" y="12202941"/>
                  </a:lnTo>
                  <a:close/>
                  <a:moveTo>
                    <a:pt x="19093672" y="12172461"/>
                  </a:moveTo>
                  <a:lnTo>
                    <a:pt x="20171902" y="12172461"/>
                  </a:lnTo>
                  <a:lnTo>
                    <a:pt x="20171902" y="1144270"/>
                  </a:lnTo>
                  <a:lnTo>
                    <a:pt x="20377641" y="716280"/>
                  </a:lnTo>
                  <a:lnTo>
                    <a:pt x="16577802" y="716280"/>
                  </a:lnTo>
                  <a:lnTo>
                    <a:pt x="15940261" y="283210"/>
                  </a:lnTo>
                  <a:lnTo>
                    <a:pt x="697230" y="283210"/>
                  </a:lnTo>
                  <a:lnTo>
                    <a:pt x="697230" y="11311401"/>
                  </a:lnTo>
                  <a:lnTo>
                    <a:pt x="491490" y="11739391"/>
                  </a:lnTo>
                  <a:lnTo>
                    <a:pt x="4291330" y="11739391"/>
                  </a:lnTo>
                  <a:lnTo>
                    <a:pt x="4928870" y="12172461"/>
                  </a:lnTo>
                  <a:lnTo>
                    <a:pt x="17008332" y="12172461"/>
                  </a:lnTo>
                  <a:lnTo>
                    <a:pt x="17753822" y="11670811"/>
                  </a:lnTo>
                  <a:lnTo>
                    <a:pt x="19084782" y="11670811"/>
                  </a:lnTo>
                  <a:lnTo>
                    <a:pt x="19093672" y="12172461"/>
                  </a:lnTo>
                  <a:close/>
                </a:path>
              </a:pathLst>
            </a:custGeom>
            <a:solidFill>
              <a:srgbClr val="772910"/>
            </a:solidFill>
          </p:spPr>
        </p:sp>
      </p:grpSp>
      <p:grpSp>
        <p:nvGrpSpPr>
          <p:cNvPr name="Group 15" id="15"/>
          <p:cNvGrpSpPr/>
          <p:nvPr/>
        </p:nvGrpSpPr>
        <p:grpSpPr>
          <a:xfrm rot="0">
            <a:off x="9946144" y="7022243"/>
            <a:ext cx="6448877" cy="1158900"/>
            <a:chOff x="0" y="0"/>
            <a:chExt cx="1698470" cy="305225"/>
          </a:xfrm>
        </p:grpSpPr>
        <p:sp>
          <p:nvSpPr>
            <p:cNvPr name="Freeform 16" id="16"/>
            <p:cNvSpPr/>
            <p:nvPr/>
          </p:nvSpPr>
          <p:spPr>
            <a:xfrm flipH="false" flipV="false" rot="0">
              <a:off x="0" y="0"/>
              <a:ext cx="1698470" cy="305225"/>
            </a:xfrm>
            <a:custGeom>
              <a:avLst/>
              <a:gdLst/>
              <a:ahLst/>
              <a:cxnLst/>
              <a:rect r="r" b="b" t="t" l="l"/>
              <a:pathLst>
                <a:path h="305225" w="1698470">
                  <a:moveTo>
                    <a:pt x="61226" y="0"/>
                  </a:moveTo>
                  <a:lnTo>
                    <a:pt x="1637244" y="0"/>
                  </a:lnTo>
                  <a:cubicBezTo>
                    <a:pt x="1671058" y="0"/>
                    <a:pt x="1698470" y="27412"/>
                    <a:pt x="1698470" y="61226"/>
                  </a:cubicBezTo>
                  <a:lnTo>
                    <a:pt x="1698470" y="243999"/>
                  </a:lnTo>
                  <a:cubicBezTo>
                    <a:pt x="1698470" y="260237"/>
                    <a:pt x="1692019" y="275810"/>
                    <a:pt x="1680537" y="287292"/>
                  </a:cubicBezTo>
                  <a:cubicBezTo>
                    <a:pt x="1669055" y="298774"/>
                    <a:pt x="1653482" y="305225"/>
                    <a:pt x="1637244" y="305225"/>
                  </a:cubicBezTo>
                  <a:lnTo>
                    <a:pt x="61226" y="305225"/>
                  </a:lnTo>
                  <a:cubicBezTo>
                    <a:pt x="27412" y="305225"/>
                    <a:pt x="0" y="277813"/>
                    <a:pt x="0" y="243999"/>
                  </a:cubicBezTo>
                  <a:lnTo>
                    <a:pt x="0" y="61226"/>
                  </a:lnTo>
                  <a:cubicBezTo>
                    <a:pt x="0" y="27412"/>
                    <a:pt x="27412" y="0"/>
                    <a:pt x="61226" y="0"/>
                  </a:cubicBezTo>
                  <a:close/>
                </a:path>
              </a:pathLst>
            </a:custGeom>
            <a:solidFill>
              <a:srgbClr val="772910"/>
            </a:solidFill>
          </p:spPr>
        </p:sp>
        <p:sp>
          <p:nvSpPr>
            <p:cNvPr name="TextBox 17" id="17"/>
            <p:cNvSpPr txBox="true"/>
            <p:nvPr/>
          </p:nvSpPr>
          <p:spPr>
            <a:xfrm>
              <a:off x="0" y="-57150"/>
              <a:ext cx="1698470" cy="362375"/>
            </a:xfrm>
            <a:prstGeom prst="rect">
              <a:avLst/>
            </a:prstGeom>
          </p:spPr>
          <p:txBody>
            <a:bodyPr anchor="ctr" rtlCol="false" tIns="50800" lIns="50800" bIns="50800" rIns="50800"/>
            <a:lstStyle/>
            <a:p>
              <a:pPr algn="ctr">
                <a:lnSpc>
                  <a:spcPts val="3919"/>
                </a:lnSpc>
              </a:pPr>
              <a:r>
                <a:rPr lang="en-US" sz="2799">
                  <a:solidFill>
                    <a:srgbClr val="FFFFFF"/>
                  </a:solidFill>
                  <a:latin typeface="Cabin"/>
                  <a:ea typeface="Cabin"/>
                  <a:cs typeface="Cabin"/>
                  <a:sym typeface="Cabin"/>
                </a:rPr>
                <a:t>Tăng cường phối hợp và giám sát lẫn nhau giữa các cơ quan quyền lực.</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793155">
            <a:off x="14827648" y="875701"/>
            <a:ext cx="5237424" cy="3332311"/>
          </a:xfrm>
          <a:custGeom>
            <a:avLst/>
            <a:gdLst/>
            <a:ahLst/>
            <a:cxnLst/>
            <a:rect r="r" b="b" t="t" l="l"/>
            <a:pathLst>
              <a:path h="3332311" w="5237424">
                <a:moveTo>
                  <a:pt x="0" y="0"/>
                </a:moveTo>
                <a:lnTo>
                  <a:pt x="5237424" y="0"/>
                </a:lnTo>
                <a:lnTo>
                  <a:pt x="5237424" y="3332311"/>
                </a:lnTo>
                <a:lnTo>
                  <a:pt x="0" y="3332311"/>
                </a:lnTo>
                <a:lnTo>
                  <a:pt x="0" y="0"/>
                </a:lnTo>
                <a:close/>
              </a:path>
            </a:pathLst>
          </a:custGeom>
          <a:blipFill>
            <a:blip r:embed="rId3"/>
            <a:stretch>
              <a:fillRect l="0" t="0" r="0" b="0"/>
            </a:stretch>
          </a:blipFill>
        </p:spPr>
      </p:sp>
      <p:sp>
        <p:nvSpPr>
          <p:cNvPr name="Freeform 4" id="4"/>
          <p:cNvSpPr/>
          <p:nvPr/>
        </p:nvSpPr>
        <p:spPr>
          <a:xfrm flipH="false" flipV="false" rot="741689">
            <a:off x="-565994" y="6363685"/>
            <a:ext cx="6193563" cy="5535497"/>
          </a:xfrm>
          <a:custGeom>
            <a:avLst/>
            <a:gdLst/>
            <a:ahLst/>
            <a:cxnLst/>
            <a:rect r="r" b="b" t="t" l="l"/>
            <a:pathLst>
              <a:path h="5535497" w="6193563">
                <a:moveTo>
                  <a:pt x="0" y="0"/>
                </a:moveTo>
                <a:lnTo>
                  <a:pt x="6193563" y="0"/>
                </a:lnTo>
                <a:lnTo>
                  <a:pt x="6193563" y="5535497"/>
                </a:lnTo>
                <a:lnTo>
                  <a:pt x="0" y="5535497"/>
                </a:lnTo>
                <a:lnTo>
                  <a:pt x="0" y="0"/>
                </a:lnTo>
                <a:close/>
              </a:path>
            </a:pathLst>
          </a:custGeom>
          <a:blipFill>
            <a:blip r:embed="rId4"/>
            <a:stretch>
              <a:fillRect l="0" t="0" r="0" b="0"/>
            </a:stretch>
          </a:blipFill>
        </p:spPr>
      </p:sp>
      <p:sp>
        <p:nvSpPr>
          <p:cNvPr name="Freeform 5" id="5"/>
          <p:cNvSpPr/>
          <p:nvPr/>
        </p:nvSpPr>
        <p:spPr>
          <a:xfrm flipH="false" flipV="false" rot="2913921">
            <a:off x="-3519885" y="-3727122"/>
            <a:ext cx="6179309" cy="9274760"/>
          </a:xfrm>
          <a:custGeom>
            <a:avLst/>
            <a:gdLst/>
            <a:ahLst/>
            <a:cxnLst/>
            <a:rect r="r" b="b" t="t" l="l"/>
            <a:pathLst>
              <a:path h="9274760" w="6179309">
                <a:moveTo>
                  <a:pt x="0" y="0"/>
                </a:moveTo>
                <a:lnTo>
                  <a:pt x="6179309" y="0"/>
                </a:lnTo>
                <a:lnTo>
                  <a:pt x="6179309" y="9274760"/>
                </a:lnTo>
                <a:lnTo>
                  <a:pt x="0" y="9274760"/>
                </a:lnTo>
                <a:lnTo>
                  <a:pt x="0" y="0"/>
                </a:lnTo>
                <a:close/>
              </a:path>
            </a:pathLst>
          </a:custGeom>
          <a:blipFill>
            <a:blip r:embed="rId5"/>
            <a:stretch>
              <a:fillRect l="0" t="0" r="0" b="0"/>
            </a:stretch>
          </a:blipFill>
        </p:spPr>
      </p:sp>
      <p:sp>
        <p:nvSpPr>
          <p:cNvPr name="Freeform 6" id="6"/>
          <p:cNvSpPr/>
          <p:nvPr/>
        </p:nvSpPr>
        <p:spPr>
          <a:xfrm flipH="false" flipV="false" rot="2530189">
            <a:off x="-1686886" y="-469471"/>
            <a:ext cx="4413123" cy="6190301"/>
          </a:xfrm>
          <a:custGeom>
            <a:avLst/>
            <a:gdLst/>
            <a:ahLst/>
            <a:cxnLst/>
            <a:rect r="r" b="b" t="t" l="l"/>
            <a:pathLst>
              <a:path h="6190301" w="4413123">
                <a:moveTo>
                  <a:pt x="0" y="0"/>
                </a:moveTo>
                <a:lnTo>
                  <a:pt x="4413123" y="0"/>
                </a:lnTo>
                <a:lnTo>
                  <a:pt x="4413123" y="6190301"/>
                </a:lnTo>
                <a:lnTo>
                  <a:pt x="0" y="6190301"/>
                </a:lnTo>
                <a:lnTo>
                  <a:pt x="0" y="0"/>
                </a:lnTo>
                <a:close/>
              </a:path>
            </a:pathLst>
          </a:custGeom>
          <a:blipFill>
            <a:blip r:embed="rId6"/>
            <a:stretch>
              <a:fillRect l="0" t="0" r="0" b="-32943"/>
            </a:stretch>
          </a:blipFill>
        </p:spPr>
      </p:sp>
      <p:grpSp>
        <p:nvGrpSpPr>
          <p:cNvPr name="Group 7" id="7"/>
          <p:cNvGrpSpPr/>
          <p:nvPr/>
        </p:nvGrpSpPr>
        <p:grpSpPr>
          <a:xfrm rot="0">
            <a:off x="167602" y="7065566"/>
            <a:ext cx="7121769" cy="1124341"/>
            <a:chOff x="0" y="0"/>
            <a:chExt cx="1875692" cy="296123"/>
          </a:xfrm>
        </p:grpSpPr>
        <p:sp>
          <p:nvSpPr>
            <p:cNvPr name="Freeform 8" id="8"/>
            <p:cNvSpPr/>
            <p:nvPr/>
          </p:nvSpPr>
          <p:spPr>
            <a:xfrm flipH="false" flipV="false" rot="0">
              <a:off x="0" y="0"/>
              <a:ext cx="1875692" cy="296123"/>
            </a:xfrm>
            <a:custGeom>
              <a:avLst/>
              <a:gdLst/>
              <a:ahLst/>
              <a:cxnLst/>
              <a:rect r="r" b="b" t="t" l="l"/>
              <a:pathLst>
                <a:path h="296123" w="1875692">
                  <a:moveTo>
                    <a:pt x="55441" y="0"/>
                  </a:moveTo>
                  <a:lnTo>
                    <a:pt x="1820251" y="0"/>
                  </a:lnTo>
                  <a:cubicBezTo>
                    <a:pt x="1834955" y="0"/>
                    <a:pt x="1849057" y="5841"/>
                    <a:pt x="1859454" y="16238"/>
                  </a:cubicBezTo>
                  <a:cubicBezTo>
                    <a:pt x="1869851" y="26635"/>
                    <a:pt x="1875692" y="40737"/>
                    <a:pt x="1875692" y="55441"/>
                  </a:cubicBezTo>
                  <a:lnTo>
                    <a:pt x="1875692" y="240682"/>
                  </a:lnTo>
                  <a:cubicBezTo>
                    <a:pt x="1875692" y="271301"/>
                    <a:pt x="1850871" y="296123"/>
                    <a:pt x="1820251" y="296123"/>
                  </a:cubicBezTo>
                  <a:lnTo>
                    <a:pt x="55441" y="296123"/>
                  </a:lnTo>
                  <a:cubicBezTo>
                    <a:pt x="24822" y="296123"/>
                    <a:pt x="0" y="271301"/>
                    <a:pt x="0" y="240682"/>
                  </a:cubicBezTo>
                  <a:lnTo>
                    <a:pt x="0" y="55441"/>
                  </a:lnTo>
                  <a:cubicBezTo>
                    <a:pt x="0" y="24822"/>
                    <a:pt x="24822" y="0"/>
                    <a:pt x="55441" y="0"/>
                  </a:cubicBezTo>
                  <a:close/>
                </a:path>
              </a:pathLst>
            </a:custGeom>
            <a:solidFill>
              <a:srgbClr val="81865D"/>
            </a:solidFill>
          </p:spPr>
        </p:sp>
        <p:sp>
          <p:nvSpPr>
            <p:cNvPr name="TextBox 9" id="9"/>
            <p:cNvSpPr txBox="true"/>
            <p:nvPr/>
          </p:nvSpPr>
          <p:spPr>
            <a:xfrm>
              <a:off x="0" y="-57150"/>
              <a:ext cx="1875692" cy="353273"/>
            </a:xfrm>
            <a:prstGeom prst="rect">
              <a:avLst/>
            </a:prstGeom>
          </p:spPr>
          <p:txBody>
            <a:bodyPr anchor="ctr" rtlCol="false" tIns="50800" lIns="50800" bIns="50800" rIns="50800"/>
            <a:lstStyle/>
            <a:p>
              <a:pPr algn="ctr">
                <a:lnSpc>
                  <a:spcPts val="3919"/>
                </a:lnSpc>
                <a:spcBef>
                  <a:spcPct val="0"/>
                </a:spcBef>
              </a:pPr>
              <a:r>
                <a:rPr lang="en-US" sz="2799">
                  <a:solidFill>
                    <a:srgbClr val="000000"/>
                  </a:solidFill>
                  <a:latin typeface="Noto Sans"/>
                  <a:ea typeface="Noto Sans"/>
                  <a:cs typeface="Noto Sans"/>
                  <a:sym typeface="Noto Sans"/>
                </a:rPr>
                <a:t>Xây dựng đội ngũ cán bộ, công chức “vừa hồng vừa chuyên”.</a:t>
              </a:r>
            </a:p>
          </p:txBody>
        </p:sp>
      </p:grpSp>
      <p:grpSp>
        <p:nvGrpSpPr>
          <p:cNvPr name="Group 10" id="10"/>
          <p:cNvGrpSpPr>
            <a:grpSpLocks noChangeAspect="true"/>
          </p:cNvGrpSpPr>
          <p:nvPr/>
        </p:nvGrpSpPr>
        <p:grpSpPr>
          <a:xfrm rot="0">
            <a:off x="167602" y="1819196"/>
            <a:ext cx="7121769" cy="5246370"/>
            <a:chOff x="0" y="0"/>
            <a:chExt cx="19050000" cy="14033500"/>
          </a:xfrm>
        </p:grpSpPr>
        <p:sp>
          <p:nvSpPr>
            <p:cNvPr name="Freeform 11" id="11"/>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7"/>
              <a:stretch>
                <a:fillRect l="-3539" t="0" r="-3539" b="0"/>
              </a:stretch>
            </a:blipFill>
          </p:spPr>
        </p:sp>
        <p:sp>
          <p:nvSpPr>
            <p:cNvPr name="Freeform 12" id="12"/>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226" r="0" b="-226"/>
              </a:stretch>
            </a:blipFill>
          </p:spPr>
        </p:sp>
      </p:grpSp>
      <p:grpSp>
        <p:nvGrpSpPr>
          <p:cNvPr name="Group 13" id="13"/>
          <p:cNvGrpSpPr/>
          <p:nvPr/>
        </p:nvGrpSpPr>
        <p:grpSpPr>
          <a:xfrm rot="0">
            <a:off x="9670196" y="6797095"/>
            <a:ext cx="6373246" cy="1606545"/>
            <a:chOff x="0" y="0"/>
            <a:chExt cx="1678550" cy="423123"/>
          </a:xfrm>
        </p:grpSpPr>
        <p:sp>
          <p:nvSpPr>
            <p:cNvPr name="Freeform 14" id="14"/>
            <p:cNvSpPr/>
            <p:nvPr/>
          </p:nvSpPr>
          <p:spPr>
            <a:xfrm flipH="false" flipV="false" rot="0">
              <a:off x="0" y="0"/>
              <a:ext cx="1678550" cy="423123"/>
            </a:xfrm>
            <a:custGeom>
              <a:avLst/>
              <a:gdLst/>
              <a:ahLst/>
              <a:cxnLst/>
              <a:rect r="r" b="b" t="t" l="l"/>
              <a:pathLst>
                <a:path h="423123" w="1678550">
                  <a:moveTo>
                    <a:pt x="1518530" y="0"/>
                  </a:moveTo>
                  <a:lnTo>
                    <a:pt x="160020" y="0"/>
                  </a:lnTo>
                  <a:lnTo>
                    <a:pt x="0" y="160020"/>
                  </a:lnTo>
                  <a:lnTo>
                    <a:pt x="0" y="263103"/>
                  </a:lnTo>
                  <a:lnTo>
                    <a:pt x="160020" y="423123"/>
                  </a:lnTo>
                  <a:lnTo>
                    <a:pt x="1518530" y="423123"/>
                  </a:lnTo>
                  <a:lnTo>
                    <a:pt x="1678550" y="263103"/>
                  </a:lnTo>
                  <a:lnTo>
                    <a:pt x="1678550" y="160020"/>
                  </a:lnTo>
                  <a:lnTo>
                    <a:pt x="1518530" y="0"/>
                  </a:lnTo>
                  <a:close/>
                </a:path>
              </a:pathLst>
            </a:custGeom>
            <a:solidFill>
              <a:srgbClr val="81865D"/>
            </a:solidFill>
          </p:spPr>
        </p:sp>
        <p:sp>
          <p:nvSpPr>
            <p:cNvPr name="TextBox 15" id="15"/>
            <p:cNvSpPr txBox="true"/>
            <p:nvPr/>
          </p:nvSpPr>
          <p:spPr>
            <a:xfrm>
              <a:off x="63500" y="6350"/>
              <a:ext cx="1551550" cy="353273"/>
            </a:xfrm>
            <a:prstGeom prst="rect">
              <a:avLst/>
            </a:prstGeom>
          </p:spPr>
          <p:txBody>
            <a:bodyPr anchor="ctr" rtlCol="false" tIns="50800" lIns="50800" bIns="50800" rIns="50800"/>
            <a:lstStyle/>
            <a:p>
              <a:pPr algn="ctr">
                <a:lnSpc>
                  <a:spcPts val="3919"/>
                </a:lnSpc>
              </a:pPr>
              <a:r>
                <a:rPr lang="en-US" sz="2799">
                  <a:solidFill>
                    <a:srgbClr val="000000"/>
                  </a:solidFill>
                  <a:latin typeface="Noto Sans"/>
                  <a:ea typeface="Noto Sans"/>
                  <a:cs typeface="Noto Sans"/>
                  <a:sym typeface="Noto Sans"/>
                </a:rPr>
                <a:t>Cải cách hành chính, bộ máy tinh gọn, hiệu quả, phục vụ nhân dân. </a:t>
              </a:r>
            </a:p>
          </p:txBody>
        </p:sp>
      </p:grpSp>
      <p:grpSp>
        <p:nvGrpSpPr>
          <p:cNvPr name="Group 16" id="16"/>
          <p:cNvGrpSpPr/>
          <p:nvPr/>
        </p:nvGrpSpPr>
        <p:grpSpPr>
          <a:xfrm rot="0">
            <a:off x="8984389" y="2110212"/>
            <a:ext cx="8617804" cy="4686883"/>
            <a:chOff x="0" y="0"/>
            <a:chExt cx="9052472" cy="4923282"/>
          </a:xfrm>
        </p:grpSpPr>
        <p:sp>
          <p:nvSpPr>
            <p:cNvPr name="Freeform 17" id="17"/>
            <p:cNvSpPr/>
            <p:nvPr/>
          </p:nvSpPr>
          <p:spPr>
            <a:xfrm flipH="false" flipV="false" rot="0">
              <a:off x="-95250" y="0"/>
              <a:ext cx="9160549" cy="4962271"/>
            </a:xfrm>
            <a:custGeom>
              <a:avLst/>
              <a:gdLst/>
              <a:ahLst/>
              <a:cxnLst/>
              <a:rect r="r" b="b" t="t" l="l"/>
              <a:pathLst>
                <a:path h="4962271" w="9160549">
                  <a:moveTo>
                    <a:pt x="9120008" y="4524121"/>
                  </a:moveTo>
                  <a:cubicBezTo>
                    <a:pt x="9120008" y="4524121"/>
                    <a:pt x="9120189" y="4524121"/>
                    <a:pt x="9120189" y="4523994"/>
                  </a:cubicBezTo>
                  <a:cubicBezTo>
                    <a:pt x="9121277" y="4524629"/>
                    <a:pt x="9123450" y="4526026"/>
                    <a:pt x="9130877" y="4530217"/>
                  </a:cubicBezTo>
                  <a:cubicBezTo>
                    <a:pt x="9130876" y="4530217"/>
                    <a:pt x="9130695" y="4530090"/>
                    <a:pt x="9120008" y="4524121"/>
                  </a:cubicBezTo>
                  <a:close/>
                  <a:moveTo>
                    <a:pt x="9147722" y="4153408"/>
                  </a:moveTo>
                  <a:cubicBezTo>
                    <a:pt x="9105155" y="3041523"/>
                    <a:pt x="9137397" y="1872361"/>
                    <a:pt x="9137397" y="802513"/>
                  </a:cubicBezTo>
                  <a:cubicBezTo>
                    <a:pt x="9129971" y="557530"/>
                    <a:pt x="9120370" y="232664"/>
                    <a:pt x="9138122" y="0"/>
                  </a:cubicBezTo>
                  <a:cubicBezTo>
                    <a:pt x="9003175" y="43815"/>
                    <a:pt x="8934524" y="17653"/>
                    <a:pt x="8787079" y="30353"/>
                  </a:cubicBezTo>
                  <a:cubicBezTo>
                    <a:pt x="8742701" y="54610"/>
                    <a:pt x="8679122" y="95250"/>
                    <a:pt x="8563739" y="100838"/>
                  </a:cubicBezTo>
                  <a:cubicBezTo>
                    <a:pt x="8590184" y="140081"/>
                    <a:pt x="8269754" y="118237"/>
                    <a:pt x="7960010" y="140970"/>
                  </a:cubicBezTo>
                  <a:cubicBezTo>
                    <a:pt x="7943708" y="165735"/>
                    <a:pt x="7849155" y="104521"/>
                    <a:pt x="7599549" y="101854"/>
                  </a:cubicBezTo>
                  <a:cubicBezTo>
                    <a:pt x="7596832" y="118110"/>
                    <a:pt x="7257202" y="153416"/>
                    <a:pt x="7012124" y="100965"/>
                  </a:cubicBezTo>
                  <a:cubicBezTo>
                    <a:pt x="6922461" y="161544"/>
                    <a:pt x="6835516" y="124968"/>
                    <a:pt x="6718683" y="121412"/>
                  </a:cubicBezTo>
                  <a:cubicBezTo>
                    <a:pt x="6551132" y="144526"/>
                    <a:pt x="6320001" y="124206"/>
                    <a:pt x="6108616" y="172085"/>
                  </a:cubicBezTo>
                  <a:cubicBezTo>
                    <a:pt x="5976930" y="133223"/>
                    <a:pt x="5703594" y="199009"/>
                    <a:pt x="5566112" y="196723"/>
                  </a:cubicBezTo>
                  <a:cubicBezTo>
                    <a:pt x="5501628" y="136779"/>
                    <a:pt x="5268143" y="352171"/>
                    <a:pt x="5059474" y="303657"/>
                  </a:cubicBezTo>
                  <a:cubicBezTo>
                    <a:pt x="4958038" y="355600"/>
                    <a:pt x="4879787" y="374396"/>
                    <a:pt x="4798094" y="345821"/>
                  </a:cubicBezTo>
                  <a:cubicBezTo>
                    <a:pt x="4648113" y="370840"/>
                    <a:pt x="4484547" y="364617"/>
                    <a:pt x="4317902" y="344678"/>
                  </a:cubicBezTo>
                  <a:cubicBezTo>
                    <a:pt x="4251787" y="349885"/>
                    <a:pt x="4178064" y="382524"/>
                    <a:pt x="4072099" y="359664"/>
                  </a:cubicBezTo>
                  <a:cubicBezTo>
                    <a:pt x="3929364" y="392811"/>
                    <a:pt x="3711276" y="439166"/>
                    <a:pt x="3479602" y="438658"/>
                  </a:cubicBezTo>
                  <a:cubicBezTo>
                    <a:pt x="3441926" y="466598"/>
                    <a:pt x="3379072" y="458724"/>
                    <a:pt x="3310783" y="489331"/>
                  </a:cubicBezTo>
                  <a:cubicBezTo>
                    <a:pt x="3307342" y="468757"/>
                    <a:pt x="3235612" y="476631"/>
                    <a:pt x="3208079" y="481584"/>
                  </a:cubicBezTo>
                  <a:cubicBezTo>
                    <a:pt x="3201739" y="468757"/>
                    <a:pt x="3172576" y="451739"/>
                    <a:pt x="3153919" y="478409"/>
                  </a:cubicBezTo>
                  <a:cubicBezTo>
                    <a:pt x="3100665" y="438150"/>
                    <a:pt x="2817730" y="530860"/>
                    <a:pt x="2406188" y="567944"/>
                  </a:cubicBezTo>
                  <a:cubicBezTo>
                    <a:pt x="2267438" y="580644"/>
                    <a:pt x="2163284" y="585851"/>
                    <a:pt x="2000262" y="592963"/>
                  </a:cubicBezTo>
                  <a:cubicBezTo>
                    <a:pt x="1899369" y="538988"/>
                    <a:pt x="1777283" y="607695"/>
                    <a:pt x="1671680" y="622554"/>
                  </a:cubicBezTo>
                  <a:cubicBezTo>
                    <a:pt x="1503948" y="562356"/>
                    <a:pt x="1283143" y="690372"/>
                    <a:pt x="1054186" y="631571"/>
                  </a:cubicBezTo>
                  <a:cubicBezTo>
                    <a:pt x="826317" y="693547"/>
                    <a:pt x="683943" y="651637"/>
                    <a:pt x="362789" y="663829"/>
                  </a:cubicBezTo>
                  <a:cubicBezTo>
                    <a:pt x="0" y="731901"/>
                    <a:pt x="175493" y="216408"/>
                    <a:pt x="95250" y="3250438"/>
                  </a:cubicBezTo>
                  <a:cubicBezTo>
                    <a:pt x="136006" y="3261360"/>
                    <a:pt x="93091" y="3937127"/>
                    <a:pt x="118979" y="4761484"/>
                  </a:cubicBezTo>
                  <a:cubicBezTo>
                    <a:pt x="91059" y="4783201"/>
                    <a:pt x="125138" y="4848987"/>
                    <a:pt x="217879" y="4823587"/>
                  </a:cubicBezTo>
                  <a:cubicBezTo>
                    <a:pt x="250846" y="4851908"/>
                    <a:pt x="285443" y="4860798"/>
                    <a:pt x="377098" y="4875149"/>
                  </a:cubicBezTo>
                  <a:cubicBezTo>
                    <a:pt x="435424" y="4905756"/>
                    <a:pt x="598990" y="4832985"/>
                    <a:pt x="728865" y="4890008"/>
                  </a:cubicBezTo>
                  <a:cubicBezTo>
                    <a:pt x="771432" y="4860544"/>
                    <a:pt x="790995" y="4910709"/>
                    <a:pt x="834286" y="4893437"/>
                  </a:cubicBezTo>
                  <a:cubicBezTo>
                    <a:pt x="845336" y="4894707"/>
                    <a:pt x="913262" y="4840986"/>
                    <a:pt x="930289" y="4883150"/>
                  </a:cubicBezTo>
                  <a:cubicBezTo>
                    <a:pt x="1040239" y="4954397"/>
                    <a:pt x="1243474" y="4903343"/>
                    <a:pt x="1376971" y="4884039"/>
                  </a:cubicBezTo>
                  <a:cubicBezTo>
                    <a:pt x="1509563" y="4912868"/>
                    <a:pt x="1584191" y="4949063"/>
                    <a:pt x="1908425" y="4896485"/>
                  </a:cubicBezTo>
                  <a:cubicBezTo>
                    <a:pt x="2095539" y="4950841"/>
                    <a:pt x="2215451" y="4870958"/>
                    <a:pt x="2382640" y="4818380"/>
                  </a:cubicBezTo>
                  <a:cubicBezTo>
                    <a:pt x="2507805" y="4880737"/>
                    <a:pt x="2679885" y="4847844"/>
                    <a:pt x="2986549" y="4862703"/>
                  </a:cubicBezTo>
                  <a:cubicBezTo>
                    <a:pt x="3078566" y="4864862"/>
                    <a:pt x="3180727" y="4962271"/>
                    <a:pt x="3295568" y="4870196"/>
                  </a:cubicBezTo>
                  <a:cubicBezTo>
                    <a:pt x="3367117" y="4920488"/>
                    <a:pt x="3544992" y="4852924"/>
                    <a:pt x="3799670" y="4884420"/>
                  </a:cubicBezTo>
                  <a:cubicBezTo>
                    <a:pt x="3960338" y="4787138"/>
                    <a:pt x="4133324" y="4886071"/>
                    <a:pt x="4333298" y="4808601"/>
                  </a:cubicBezTo>
                  <a:cubicBezTo>
                    <a:pt x="4420062" y="4817491"/>
                    <a:pt x="4498132" y="4728210"/>
                    <a:pt x="4614240" y="4737989"/>
                  </a:cubicBezTo>
                  <a:cubicBezTo>
                    <a:pt x="4765489" y="4727829"/>
                    <a:pt x="4931410" y="4682363"/>
                    <a:pt x="5130660" y="4707001"/>
                  </a:cubicBezTo>
                  <a:cubicBezTo>
                    <a:pt x="5290060" y="4675759"/>
                    <a:pt x="5541659" y="4644009"/>
                    <a:pt x="5760472" y="4715764"/>
                  </a:cubicBezTo>
                  <a:cubicBezTo>
                    <a:pt x="5753588" y="4677156"/>
                    <a:pt x="6001383" y="4689221"/>
                    <a:pt x="6176542" y="4663059"/>
                  </a:cubicBezTo>
                  <a:cubicBezTo>
                    <a:pt x="6162594" y="4631690"/>
                    <a:pt x="6281963" y="4671949"/>
                    <a:pt x="6331051" y="4645152"/>
                  </a:cubicBezTo>
                  <a:cubicBezTo>
                    <a:pt x="6371625" y="4607814"/>
                    <a:pt x="6429227" y="4628896"/>
                    <a:pt x="6486647" y="4616958"/>
                  </a:cubicBezTo>
                  <a:cubicBezTo>
                    <a:pt x="6486104" y="4587494"/>
                    <a:pt x="6514180" y="4636008"/>
                    <a:pt x="6574317" y="4604258"/>
                  </a:cubicBezTo>
                  <a:cubicBezTo>
                    <a:pt x="6570876" y="4609719"/>
                    <a:pt x="6636628" y="4549775"/>
                    <a:pt x="6669595" y="4569587"/>
                  </a:cubicBezTo>
                  <a:cubicBezTo>
                    <a:pt x="6801462" y="4591812"/>
                    <a:pt x="6907789" y="4589653"/>
                    <a:pt x="7087477" y="4537710"/>
                  </a:cubicBezTo>
                  <a:cubicBezTo>
                    <a:pt x="7218076" y="4593590"/>
                    <a:pt x="7443047" y="4525137"/>
                    <a:pt x="7577813" y="4503420"/>
                  </a:cubicBezTo>
                  <a:cubicBezTo>
                    <a:pt x="7583971" y="4448810"/>
                    <a:pt x="8060903" y="4462272"/>
                    <a:pt x="8435675" y="4550664"/>
                  </a:cubicBezTo>
                  <a:cubicBezTo>
                    <a:pt x="8572071" y="4558411"/>
                    <a:pt x="8653038" y="4518152"/>
                    <a:pt x="8789253" y="4555998"/>
                  </a:cubicBezTo>
                  <a:cubicBezTo>
                    <a:pt x="8862251" y="4518914"/>
                    <a:pt x="8967491" y="4528947"/>
                    <a:pt x="9103525" y="4523994"/>
                  </a:cubicBezTo>
                  <a:cubicBezTo>
                    <a:pt x="9110045" y="4525899"/>
                    <a:pt x="9115299" y="4525899"/>
                    <a:pt x="9119827" y="4524121"/>
                  </a:cubicBezTo>
                  <a:cubicBezTo>
                    <a:pt x="9119102" y="4523740"/>
                    <a:pt x="9118559" y="4523486"/>
                    <a:pt x="9117835" y="4522978"/>
                  </a:cubicBezTo>
                  <a:cubicBezTo>
                    <a:pt x="9119102" y="4523486"/>
                    <a:pt x="9119284" y="4523486"/>
                    <a:pt x="9120008" y="4523994"/>
                  </a:cubicBezTo>
                  <a:cubicBezTo>
                    <a:pt x="9160549" y="4505198"/>
                    <a:pt x="9112762" y="4300474"/>
                    <a:pt x="9147722" y="4153408"/>
                  </a:cubicBezTo>
                  <a:close/>
                </a:path>
              </a:pathLst>
            </a:custGeom>
            <a:blipFill>
              <a:blip r:embed="rId9"/>
              <a:stretch>
                <a:fillRect l="-1672" t="0" r="-1672" b="0"/>
              </a:stretch>
            </a:blipFill>
          </p:spPr>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2088258">
            <a:off x="12952574" y="-2555301"/>
            <a:ext cx="7847373" cy="5110601"/>
          </a:xfrm>
          <a:custGeom>
            <a:avLst/>
            <a:gdLst/>
            <a:ahLst/>
            <a:cxnLst/>
            <a:rect r="r" b="b" t="t" l="l"/>
            <a:pathLst>
              <a:path h="5110601" w="7847373">
                <a:moveTo>
                  <a:pt x="0" y="0"/>
                </a:moveTo>
                <a:lnTo>
                  <a:pt x="7847372" y="0"/>
                </a:lnTo>
                <a:lnTo>
                  <a:pt x="7847372" y="5110602"/>
                </a:lnTo>
                <a:lnTo>
                  <a:pt x="0" y="5110602"/>
                </a:lnTo>
                <a:lnTo>
                  <a:pt x="0" y="0"/>
                </a:lnTo>
                <a:close/>
              </a:path>
            </a:pathLst>
          </a:custGeom>
          <a:blipFill>
            <a:blip r:embed="rId3"/>
            <a:stretch>
              <a:fillRect l="0" t="0" r="0" b="0"/>
            </a:stretch>
          </a:blipFill>
        </p:spPr>
      </p:sp>
      <p:sp>
        <p:nvSpPr>
          <p:cNvPr name="Freeform 4" id="4"/>
          <p:cNvSpPr/>
          <p:nvPr/>
        </p:nvSpPr>
        <p:spPr>
          <a:xfrm flipH="false" flipV="false" rot="-3827187">
            <a:off x="-518294" y="5937883"/>
            <a:ext cx="4570321" cy="6855481"/>
          </a:xfrm>
          <a:custGeom>
            <a:avLst/>
            <a:gdLst/>
            <a:ahLst/>
            <a:cxnLst/>
            <a:rect r="r" b="b" t="t" l="l"/>
            <a:pathLst>
              <a:path h="6855481" w="4570321">
                <a:moveTo>
                  <a:pt x="0" y="0"/>
                </a:moveTo>
                <a:lnTo>
                  <a:pt x="4570321" y="0"/>
                </a:lnTo>
                <a:lnTo>
                  <a:pt x="4570321" y="6855482"/>
                </a:lnTo>
                <a:lnTo>
                  <a:pt x="0" y="6855482"/>
                </a:lnTo>
                <a:lnTo>
                  <a:pt x="0" y="0"/>
                </a:lnTo>
                <a:close/>
              </a:path>
            </a:pathLst>
          </a:custGeom>
          <a:blipFill>
            <a:blip r:embed="rId4"/>
            <a:stretch>
              <a:fillRect l="0" t="0" r="0" b="0"/>
            </a:stretch>
          </a:blipFill>
        </p:spPr>
      </p:sp>
      <p:sp>
        <p:nvSpPr>
          <p:cNvPr name="Freeform 5" id="5"/>
          <p:cNvSpPr/>
          <p:nvPr/>
        </p:nvSpPr>
        <p:spPr>
          <a:xfrm flipH="false" flipV="false" rot="1386184">
            <a:off x="-539974" y="3526467"/>
            <a:ext cx="7328753" cy="4967835"/>
          </a:xfrm>
          <a:custGeom>
            <a:avLst/>
            <a:gdLst/>
            <a:ahLst/>
            <a:cxnLst/>
            <a:rect r="r" b="b" t="t" l="l"/>
            <a:pathLst>
              <a:path h="4967835" w="7328753">
                <a:moveTo>
                  <a:pt x="0" y="0"/>
                </a:moveTo>
                <a:lnTo>
                  <a:pt x="7328753" y="0"/>
                </a:lnTo>
                <a:lnTo>
                  <a:pt x="7328753" y="4967834"/>
                </a:lnTo>
                <a:lnTo>
                  <a:pt x="0" y="4967834"/>
                </a:lnTo>
                <a:lnTo>
                  <a:pt x="0" y="0"/>
                </a:lnTo>
                <a:close/>
              </a:path>
            </a:pathLst>
          </a:custGeom>
          <a:blipFill>
            <a:blip r:embed="rId5"/>
            <a:stretch>
              <a:fillRect l="0" t="-18295" r="0" b="0"/>
            </a:stretch>
          </a:blipFill>
        </p:spPr>
      </p:sp>
      <p:sp>
        <p:nvSpPr>
          <p:cNvPr name="Freeform 6" id="6"/>
          <p:cNvSpPr/>
          <p:nvPr/>
        </p:nvSpPr>
        <p:spPr>
          <a:xfrm flipH="true" flipV="false" rot="-485474">
            <a:off x="-129464" y="-156870"/>
            <a:ext cx="6802894" cy="8482225"/>
          </a:xfrm>
          <a:custGeom>
            <a:avLst/>
            <a:gdLst/>
            <a:ahLst/>
            <a:cxnLst/>
            <a:rect r="r" b="b" t="t" l="l"/>
            <a:pathLst>
              <a:path h="8482225" w="6802894">
                <a:moveTo>
                  <a:pt x="6802894" y="0"/>
                </a:moveTo>
                <a:lnTo>
                  <a:pt x="0" y="0"/>
                </a:lnTo>
                <a:lnTo>
                  <a:pt x="0" y="8482224"/>
                </a:lnTo>
                <a:lnTo>
                  <a:pt x="6802894" y="8482224"/>
                </a:lnTo>
                <a:lnTo>
                  <a:pt x="6802894" y="0"/>
                </a:lnTo>
                <a:close/>
              </a:path>
            </a:pathLst>
          </a:custGeom>
          <a:blipFill>
            <a:blip r:embed="rId6"/>
            <a:stretch>
              <a:fillRect l="0" t="0" r="0" b="0"/>
            </a:stretch>
          </a:blipFill>
        </p:spPr>
      </p:sp>
      <p:grpSp>
        <p:nvGrpSpPr>
          <p:cNvPr name="Group 7" id="7"/>
          <p:cNvGrpSpPr>
            <a:grpSpLocks noChangeAspect="true"/>
          </p:cNvGrpSpPr>
          <p:nvPr/>
        </p:nvGrpSpPr>
        <p:grpSpPr>
          <a:xfrm rot="0">
            <a:off x="866452" y="1714532"/>
            <a:ext cx="6603101" cy="5246370"/>
            <a:chOff x="0" y="0"/>
            <a:chExt cx="3901440" cy="3099816"/>
          </a:xfrm>
        </p:grpSpPr>
        <p:sp>
          <p:nvSpPr>
            <p:cNvPr name="Freeform 8" id="8"/>
            <p:cNvSpPr/>
            <p:nvPr/>
          </p:nvSpPr>
          <p:spPr>
            <a:xfrm flipH="false" flipV="false" rot="0">
              <a:off x="127000" y="190500"/>
              <a:ext cx="3657600" cy="2413000"/>
            </a:xfrm>
            <a:custGeom>
              <a:avLst/>
              <a:gdLst/>
              <a:ahLst/>
              <a:cxnLst/>
              <a:rect r="r" b="b" t="t" l="l"/>
              <a:pathLst>
                <a:path h="2413000" w="3657600">
                  <a:moveTo>
                    <a:pt x="3657600" y="2413000"/>
                  </a:moveTo>
                  <a:lnTo>
                    <a:pt x="0" y="2413000"/>
                  </a:lnTo>
                  <a:lnTo>
                    <a:pt x="0" y="0"/>
                  </a:lnTo>
                  <a:lnTo>
                    <a:pt x="3657600" y="0"/>
                  </a:lnTo>
                  <a:lnTo>
                    <a:pt x="3657600" y="2413000"/>
                  </a:lnTo>
                  <a:close/>
                </a:path>
              </a:pathLst>
            </a:custGeom>
            <a:blipFill>
              <a:blip r:embed="rId7"/>
              <a:stretch>
                <a:fillRect l="-1340" t="0" r="-1340" b="0"/>
              </a:stretch>
            </a:blipFill>
          </p:spPr>
        </p:sp>
        <p:sp>
          <p:nvSpPr>
            <p:cNvPr name="Freeform 9" id="9"/>
            <p:cNvSpPr/>
            <p:nvPr/>
          </p:nvSpPr>
          <p:spPr>
            <a:xfrm flipH="false" flipV="false" rot="0">
              <a:off x="0" y="0"/>
              <a:ext cx="3901440" cy="3099816"/>
            </a:xfrm>
            <a:custGeom>
              <a:avLst/>
              <a:gdLst/>
              <a:ahLst/>
              <a:cxnLst/>
              <a:rect r="r" b="b" t="t" l="l"/>
              <a:pathLst>
                <a:path h="3099816" w="3901440">
                  <a:moveTo>
                    <a:pt x="3901440" y="3099816"/>
                  </a:moveTo>
                  <a:lnTo>
                    <a:pt x="0" y="3099816"/>
                  </a:lnTo>
                  <a:lnTo>
                    <a:pt x="0" y="0"/>
                  </a:lnTo>
                  <a:lnTo>
                    <a:pt x="3901440" y="0"/>
                  </a:lnTo>
                  <a:lnTo>
                    <a:pt x="3901440" y="3099816"/>
                  </a:lnTo>
                  <a:close/>
                </a:path>
              </a:pathLst>
            </a:custGeom>
            <a:blipFill>
              <a:blip r:embed="rId8"/>
              <a:stretch>
                <a:fillRect l="0" t="-29" r="0" b="-29"/>
              </a:stretch>
            </a:blipFill>
          </p:spPr>
        </p:sp>
      </p:grpSp>
      <p:grpSp>
        <p:nvGrpSpPr>
          <p:cNvPr name="Group 10" id="10"/>
          <p:cNvGrpSpPr>
            <a:grpSpLocks noChangeAspect="true"/>
          </p:cNvGrpSpPr>
          <p:nvPr/>
        </p:nvGrpSpPr>
        <p:grpSpPr>
          <a:xfrm rot="0">
            <a:off x="9379636" y="2520315"/>
            <a:ext cx="7285445" cy="5246370"/>
            <a:chOff x="0" y="0"/>
            <a:chExt cx="3136392" cy="2258568"/>
          </a:xfrm>
        </p:grpSpPr>
        <p:sp>
          <p:nvSpPr>
            <p:cNvPr name="Freeform 11" id="11"/>
            <p:cNvSpPr/>
            <p:nvPr/>
          </p:nvSpPr>
          <p:spPr>
            <a:xfrm flipH="false" flipV="false" rot="0">
              <a:off x="114300" y="125984"/>
              <a:ext cx="2882900" cy="1993900"/>
            </a:xfrm>
            <a:custGeom>
              <a:avLst/>
              <a:gdLst/>
              <a:ahLst/>
              <a:cxnLst/>
              <a:rect r="r" b="b" t="t" l="l"/>
              <a:pathLst>
                <a:path h="1993900" w="2882900">
                  <a:moveTo>
                    <a:pt x="2882900" y="1993900"/>
                  </a:moveTo>
                  <a:lnTo>
                    <a:pt x="0" y="1993900"/>
                  </a:lnTo>
                  <a:lnTo>
                    <a:pt x="0" y="0"/>
                  </a:lnTo>
                  <a:lnTo>
                    <a:pt x="2882900" y="0"/>
                  </a:lnTo>
                  <a:lnTo>
                    <a:pt x="2882900" y="1993900"/>
                  </a:lnTo>
                  <a:close/>
                </a:path>
              </a:pathLst>
            </a:custGeom>
            <a:blipFill>
              <a:blip r:embed="rId9"/>
              <a:stretch>
                <a:fillRect l="-2100" t="0" r="-2100" b="0"/>
              </a:stretch>
            </a:blipFill>
          </p:spPr>
        </p:sp>
        <p:sp>
          <p:nvSpPr>
            <p:cNvPr name="Freeform 12" id="12"/>
            <p:cNvSpPr/>
            <p:nvPr/>
          </p:nvSpPr>
          <p:spPr>
            <a:xfrm flipH="false" flipV="false" rot="0">
              <a:off x="0" y="-1016"/>
              <a:ext cx="3136392" cy="2258568"/>
            </a:xfrm>
            <a:custGeom>
              <a:avLst/>
              <a:gdLst/>
              <a:ahLst/>
              <a:cxnLst/>
              <a:rect r="r" b="b" t="t" l="l"/>
              <a:pathLst>
                <a:path h="2258568" w="3136392">
                  <a:moveTo>
                    <a:pt x="3136392" y="2258568"/>
                  </a:moveTo>
                  <a:lnTo>
                    <a:pt x="0" y="2258568"/>
                  </a:lnTo>
                  <a:lnTo>
                    <a:pt x="0" y="0"/>
                  </a:lnTo>
                  <a:lnTo>
                    <a:pt x="3136392" y="0"/>
                  </a:lnTo>
                  <a:lnTo>
                    <a:pt x="3136392" y="2258568"/>
                  </a:lnTo>
                  <a:close/>
                </a:path>
              </a:pathLst>
            </a:custGeom>
            <a:blipFill>
              <a:blip r:embed="rId10"/>
              <a:stretch>
                <a:fillRect l="-8" t="0" r="-8" b="0"/>
              </a:stretch>
            </a:blipFill>
          </p:spPr>
        </p:sp>
      </p:grpSp>
      <p:grpSp>
        <p:nvGrpSpPr>
          <p:cNvPr name="Group 13" id="13"/>
          <p:cNvGrpSpPr/>
          <p:nvPr/>
        </p:nvGrpSpPr>
        <p:grpSpPr>
          <a:xfrm rot="0">
            <a:off x="866452" y="6960902"/>
            <a:ext cx="6603101" cy="1543050"/>
            <a:chOff x="0" y="0"/>
            <a:chExt cx="1739088" cy="406400"/>
          </a:xfrm>
        </p:grpSpPr>
        <p:sp>
          <p:nvSpPr>
            <p:cNvPr name="Freeform 14" id="14"/>
            <p:cNvSpPr/>
            <p:nvPr/>
          </p:nvSpPr>
          <p:spPr>
            <a:xfrm flipH="false" flipV="false" rot="0">
              <a:off x="0" y="0"/>
              <a:ext cx="1739088" cy="406400"/>
            </a:xfrm>
            <a:custGeom>
              <a:avLst/>
              <a:gdLst/>
              <a:ahLst/>
              <a:cxnLst/>
              <a:rect r="r" b="b" t="t" l="l"/>
              <a:pathLst>
                <a:path h="406400" w="1739088">
                  <a:moveTo>
                    <a:pt x="1535888" y="0"/>
                  </a:moveTo>
                  <a:cubicBezTo>
                    <a:pt x="1648113" y="0"/>
                    <a:pt x="1739088" y="90976"/>
                    <a:pt x="1739088" y="203200"/>
                  </a:cubicBezTo>
                  <a:cubicBezTo>
                    <a:pt x="1739088" y="315424"/>
                    <a:pt x="1648113" y="406400"/>
                    <a:pt x="1535888" y="406400"/>
                  </a:cubicBezTo>
                  <a:lnTo>
                    <a:pt x="203200" y="406400"/>
                  </a:lnTo>
                  <a:cubicBezTo>
                    <a:pt x="90976" y="406400"/>
                    <a:pt x="0" y="315424"/>
                    <a:pt x="0" y="203200"/>
                  </a:cubicBezTo>
                  <a:cubicBezTo>
                    <a:pt x="0" y="90976"/>
                    <a:pt x="90976" y="0"/>
                    <a:pt x="203200" y="0"/>
                  </a:cubicBezTo>
                  <a:close/>
                </a:path>
              </a:pathLst>
            </a:custGeom>
            <a:solidFill>
              <a:srgbClr val="81865D"/>
            </a:solidFill>
          </p:spPr>
        </p:sp>
        <p:sp>
          <p:nvSpPr>
            <p:cNvPr name="TextBox 15" id="15"/>
            <p:cNvSpPr txBox="true"/>
            <p:nvPr/>
          </p:nvSpPr>
          <p:spPr>
            <a:xfrm>
              <a:off x="0" y="-66675"/>
              <a:ext cx="1739088" cy="473075"/>
            </a:xfrm>
            <a:prstGeom prst="rect">
              <a:avLst/>
            </a:prstGeom>
          </p:spPr>
          <p:txBody>
            <a:bodyPr anchor="ctr" rtlCol="false" tIns="50800" lIns="50800" bIns="50800" rIns="50800"/>
            <a:lstStyle/>
            <a:p>
              <a:pPr algn="ctr">
                <a:lnSpc>
                  <a:spcPts val="3919"/>
                </a:lnSpc>
              </a:pPr>
              <a:r>
                <a:rPr lang="en-US" sz="2799">
                  <a:solidFill>
                    <a:srgbClr val="FFFFFF"/>
                  </a:solidFill>
                  <a:latin typeface="Maven Pro"/>
                  <a:ea typeface="Maven Pro"/>
                  <a:cs typeface="Maven Pro"/>
                  <a:sym typeface="Maven Pro"/>
                </a:rPr>
                <a:t>Phòng chống tham nhũng, lãng phí, quan liêu.</a:t>
              </a:r>
            </a:p>
          </p:txBody>
        </p:sp>
      </p:grpSp>
      <p:grpSp>
        <p:nvGrpSpPr>
          <p:cNvPr name="Group 16" id="16"/>
          <p:cNvGrpSpPr/>
          <p:nvPr/>
        </p:nvGrpSpPr>
        <p:grpSpPr>
          <a:xfrm rot="0">
            <a:off x="9379636" y="7766685"/>
            <a:ext cx="7285445" cy="2213951"/>
            <a:chOff x="0" y="0"/>
            <a:chExt cx="1918800" cy="583098"/>
          </a:xfrm>
        </p:grpSpPr>
        <p:sp>
          <p:nvSpPr>
            <p:cNvPr name="Freeform 17" id="17"/>
            <p:cNvSpPr/>
            <p:nvPr/>
          </p:nvSpPr>
          <p:spPr>
            <a:xfrm flipH="false" flipV="false" rot="0">
              <a:off x="0" y="0"/>
              <a:ext cx="1918800" cy="582142"/>
            </a:xfrm>
            <a:custGeom>
              <a:avLst/>
              <a:gdLst/>
              <a:ahLst/>
              <a:cxnLst/>
              <a:rect r="r" b="b" t="t" l="l"/>
              <a:pathLst>
                <a:path h="582142" w="1918800">
                  <a:moveTo>
                    <a:pt x="1256215" y="0"/>
                  </a:moveTo>
                  <a:lnTo>
                    <a:pt x="1735915" y="110884"/>
                  </a:lnTo>
                  <a:lnTo>
                    <a:pt x="1918800" y="290593"/>
                  </a:lnTo>
                  <a:lnTo>
                    <a:pt x="1735915" y="470302"/>
                  </a:lnTo>
                  <a:lnTo>
                    <a:pt x="1256215" y="582142"/>
                  </a:lnTo>
                  <a:lnTo>
                    <a:pt x="662586" y="582142"/>
                  </a:lnTo>
                  <a:lnTo>
                    <a:pt x="182886" y="470302"/>
                  </a:lnTo>
                  <a:lnTo>
                    <a:pt x="0" y="290593"/>
                  </a:lnTo>
                  <a:lnTo>
                    <a:pt x="182886" y="110884"/>
                  </a:lnTo>
                  <a:lnTo>
                    <a:pt x="662586" y="0"/>
                  </a:lnTo>
                  <a:close/>
                </a:path>
              </a:pathLst>
            </a:custGeom>
            <a:solidFill>
              <a:srgbClr val="797F5E"/>
            </a:solidFill>
          </p:spPr>
        </p:sp>
        <p:sp>
          <p:nvSpPr>
            <p:cNvPr name="TextBox 18" id="18"/>
            <p:cNvSpPr txBox="true"/>
            <p:nvPr/>
          </p:nvSpPr>
          <p:spPr>
            <a:xfrm>
              <a:off x="299813" y="19356"/>
              <a:ext cx="1319175" cy="487270"/>
            </a:xfrm>
            <a:prstGeom prst="rect">
              <a:avLst/>
            </a:prstGeom>
          </p:spPr>
          <p:txBody>
            <a:bodyPr anchor="ctr" rtlCol="false" tIns="50800" lIns="50800" bIns="50800" rIns="50800"/>
            <a:lstStyle/>
            <a:p>
              <a:pPr algn="ctr">
                <a:lnSpc>
                  <a:spcPts val="3919"/>
                </a:lnSpc>
              </a:pPr>
              <a:r>
                <a:rPr lang="en-US" sz="2799">
                  <a:solidFill>
                    <a:srgbClr val="FFFFFF"/>
                  </a:solidFill>
                  <a:latin typeface="Maven Pro"/>
                  <a:ea typeface="Maven Pro"/>
                  <a:cs typeface="Maven Pro"/>
                  <a:sym typeface="Maven Pro"/>
                </a:rPr>
                <a:t>Kiện toàn bộ máy hành chính trong sạch, dân chủ, phục vụ dân.</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8222" t="0" r="-18222" b="0"/>
            </a:stretch>
          </a:blipFill>
        </p:spPr>
      </p:sp>
      <p:sp>
        <p:nvSpPr>
          <p:cNvPr name="Freeform 3" id="3"/>
          <p:cNvSpPr/>
          <p:nvPr/>
        </p:nvSpPr>
        <p:spPr>
          <a:xfrm flipH="false" flipV="false" rot="0">
            <a:off x="13279978" y="0"/>
            <a:ext cx="5008022" cy="5906666"/>
          </a:xfrm>
          <a:custGeom>
            <a:avLst/>
            <a:gdLst/>
            <a:ahLst/>
            <a:cxnLst/>
            <a:rect r="r" b="b" t="t" l="l"/>
            <a:pathLst>
              <a:path h="5906666" w="5008022">
                <a:moveTo>
                  <a:pt x="0" y="0"/>
                </a:moveTo>
                <a:lnTo>
                  <a:pt x="5008022" y="0"/>
                </a:lnTo>
                <a:lnTo>
                  <a:pt x="5008022" y="5906666"/>
                </a:lnTo>
                <a:lnTo>
                  <a:pt x="0" y="5906666"/>
                </a:lnTo>
                <a:lnTo>
                  <a:pt x="0" y="0"/>
                </a:lnTo>
                <a:close/>
              </a:path>
            </a:pathLst>
          </a:custGeom>
          <a:blipFill>
            <a:blip r:embed="rId3"/>
            <a:stretch>
              <a:fillRect l="-48434" t="-12925" r="0" b="-12925"/>
            </a:stretch>
          </a:blipFill>
        </p:spPr>
      </p:sp>
      <p:sp>
        <p:nvSpPr>
          <p:cNvPr name="Freeform 4" id="4"/>
          <p:cNvSpPr/>
          <p:nvPr/>
        </p:nvSpPr>
        <p:spPr>
          <a:xfrm flipH="false" flipV="false" rot="0">
            <a:off x="15552256" y="5371103"/>
            <a:ext cx="2735744" cy="5069623"/>
          </a:xfrm>
          <a:custGeom>
            <a:avLst/>
            <a:gdLst/>
            <a:ahLst/>
            <a:cxnLst/>
            <a:rect r="r" b="b" t="t" l="l"/>
            <a:pathLst>
              <a:path h="5069623" w="2735744">
                <a:moveTo>
                  <a:pt x="0" y="0"/>
                </a:moveTo>
                <a:lnTo>
                  <a:pt x="2735744" y="0"/>
                </a:lnTo>
                <a:lnTo>
                  <a:pt x="2735744" y="5069624"/>
                </a:lnTo>
                <a:lnTo>
                  <a:pt x="0" y="5069624"/>
                </a:lnTo>
                <a:lnTo>
                  <a:pt x="0" y="0"/>
                </a:lnTo>
                <a:close/>
              </a:path>
            </a:pathLst>
          </a:custGeom>
          <a:blipFill>
            <a:blip r:embed="rId4"/>
            <a:stretch>
              <a:fillRect l="-2421" t="0" r="-5215" b="-16753"/>
            </a:stretch>
          </a:blipFill>
        </p:spPr>
      </p:sp>
      <p:sp>
        <p:nvSpPr>
          <p:cNvPr name="Freeform 5" id="5"/>
          <p:cNvSpPr/>
          <p:nvPr/>
        </p:nvSpPr>
        <p:spPr>
          <a:xfrm flipH="false" flipV="false" rot="0">
            <a:off x="16063044" y="5749480"/>
            <a:ext cx="1196256" cy="1219115"/>
          </a:xfrm>
          <a:custGeom>
            <a:avLst/>
            <a:gdLst/>
            <a:ahLst/>
            <a:cxnLst/>
            <a:rect r="r" b="b" t="t" l="l"/>
            <a:pathLst>
              <a:path h="1219115" w="1196256">
                <a:moveTo>
                  <a:pt x="0" y="0"/>
                </a:moveTo>
                <a:lnTo>
                  <a:pt x="1196256" y="0"/>
                </a:lnTo>
                <a:lnTo>
                  <a:pt x="1196256" y="1219114"/>
                </a:lnTo>
                <a:lnTo>
                  <a:pt x="0" y="1219114"/>
                </a:lnTo>
                <a:lnTo>
                  <a:pt x="0" y="0"/>
                </a:lnTo>
                <a:close/>
              </a:path>
            </a:pathLst>
          </a:custGeom>
          <a:blipFill>
            <a:blip r:embed="rId5"/>
            <a:stretch>
              <a:fillRect l="0" t="0" r="0" b="0"/>
            </a:stretch>
          </a:blipFill>
        </p:spPr>
      </p:sp>
      <p:sp>
        <p:nvSpPr>
          <p:cNvPr name="Freeform 6" id="6"/>
          <p:cNvSpPr/>
          <p:nvPr/>
        </p:nvSpPr>
        <p:spPr>
          <a:xfrm flipH="false" flipV="false" rot="0">
            <a:off x="0" y="6681961"/>
            <a:ext cx="4485274" cy="3605039"/>
          </a:xfrm>
          <a:custGeom>
            <a:avLst/>
            <a:gdLst/>
            <a:ahLst/>
            <a:cxnLst/>
            <a:rect r="r" b="b" t="t" l="l"/>
            <a:pathLst>
              <a:path h="3605039" w="4485274">
                <a:moveTo>
                  <a:pt x="0" y="0"/>
                </a:moveTo>
                <a:lnTo>
                  <a:pt x="4485274" y="0"/>
                </a:lnTo>
                <a:lnTo>
                  <a:pt x="4485274" y="3605039"/>
                </a:lnTo>
                <a:lnTo>
                  <a:pt x="0" y="3605039"/>
                </a:lnTo>
                <a:lnTo>
                  <a:pt x="0" y="0"/>
                </a:lnTo>
                <a:close/>
              </a:path>
            </a:pathLst>
          </a:custGeom>
          <a:blipFill>
            <a:blip r:embed="rId6"/>
            <a:stretch>
              <a:fillRect l="0" t="0" r="0" b="0"/>
            </a:stretch>
          </a:blipFill>
        </p:spPr>
      </p:sp>
      <p:sp>
        <p:nvSpPr>
          <p:cNvPr name="Freeform 7" id="7"/>
          <p:cNvSpPr/>
          <p:nvPr/>
        </p:nvSpPr>
        <p:spPr>
          <a:xfrm flipH="false" flipV="false" rot="4286147">
            <a:off x="-475356" y="-1015152"/>
            <a:ext cx="1782899" cy="3254828"/>
          </a:xfrm>
          <a:custGeom>
            <a:avLst/>
            <a:gdLst/>
            <a:ahLst/>
            <a:cxnLst/>
            <a:rect r="r" b="b" t="t" l="l"/>
            <a:pathLst>
              <a:path h="3254828" w="1782899">
                <a:moveTo>
                  <a:pt x="0" y="0"/>
                </a:moveTo>
                <a:lnTo>
                  <a:pt x="1782899" y="0"/>
                </a:lnTo>
                <a:lnTo>
                  <a:pt x="1782899" y="3254828"/>
                </a:lnTo>
                <a:lnTo>
                  <a:pt x="0" y="3254828"/>
                </a:lnTo>
                <a:lnTo>
                  <a:pt x="0" y="0"/>
                </a:lnTo>
                <a:close/>
              </a:path>
            </a:pathLst>
          </a:custGeom>
          <a:blipFill>
            <a:blip r:embed="rId7"/>
            <a:stretch>
              <a:fillRect l="0" t="0" r="0" b="0"/>
            </a:stretch>
          </a:blipFill>
        </p:spPr>
      </p:sp>
      <p:grpSp>
        <p:nvGrpSpPr>
          <p:cNvPr name="Group 8" id="8"/>
          <p:cNvGrpSpPr/>
          <p:nvPr/>
        </p:nvGrpSpPr>
        <p:grpSpPr>
          <a:xfrm rot="0">
            <a:off x="175311" y="1020961"/>
            <a:ext cx="5450953" cy="1908963"/>
            <a:chOff x="0" y="0"/>
            <a:chExt cx="1435642" cy="502772"/>
          </a:xfrm>
        </p:grpSpPr>
        <p:sp>
          <p:nvSpPr>
            <p:cNvPr name="Freeform 9" id="9"/>
            <p:cNvSpPr/>
            <p:nvPr/>
          </p:nvSpPr>
          <p:spPr>
            <a:xfrm flipH="false" flipV="false" rot="0">
              <a:off x="0" y="0"/>
              <a:ext cx="1435642" cy="502772"/>
            </a:xfrm>
            <a:custGeom>
              <a:avLst/>
              <a:gdLst/>
              <a:ahLst/>
              <a:cxnLst/>
              <a:rect r="r" b="b" t="t" l="l"/>
              <a:pathLst>
                <a:path h="502772" w="1435642">
                  <a:moveTo>
                    <a:pt x="1356224" y="0"/>
                  </a:moveTo>
                  <a:lnTo>
                    <a:pt x="79418" y="0"/>
                  </a:lnTo>
                  <a:cubicBezTo>
                    <a:pt x="79418" y="43699"/>
                    <a:pt x="44079" y="79418"/>
                    <a:pt x="0" y="79418"/>
                  </a:cubicBezTo>
                  <a:lnTo>
                    <a:pt x="0" y="423354"/>
                  </a:lnTo>
                  <a:cubicBezTo>
                    <a:pt x="43699" y="423354"/>
                    <a:pt x="79418" y="458693"/>
                    <a:pt x="79418" y="502772"/>
                  </a:cubicBezTo>
                  <a:lnTo>
                    <a:pt x="1356224" y="502772"/>
                  </a:lnTo>
                  <a:cubicBezTo>
                    <a:pt x="1356224" y="459073"/>
                    <a:pt x="1391563" y="423354"/>
                    <a:pt x="1435642" y="423354"/>
                  </a:cubicBezTo>
                  <a:lnTo>
                    <a:pt x="1435642" y="79418"/>
                  </a:lnTo>
                  <a:cubicBezTo>
                    <a:pt x="1391943" y="79418"/>
                    <a:pt x="1356224" y="44079"/>
                    <a:pt x="1356224" y="0"/>
                  </a:cubicBezTo>
                  <a:close/>
                </a:path>
              </a:pathLst>
            </a:custGeom>
            <a:solidFill>
              <a:srgbClr val="772910"/>
            </a:solidFill>
          </p:spPr>
        </p:sp>
        <p:sp>
          <p:nvSpPr>
            <p:cNvPr name="TextBox 10" id="10"/>
            <p:cNvSpPr txBox="true"/>
            <p:nvPr/>
          </p:nvSpPr>
          <p:spPr>
            <a:xfrm>
              <a:off x="38100" y="-19050"/>
              <a:ext cx="1359442" cy="483722"/>
            </a:xfrm>
            <a:prstGeom prst="rect">
              <a:avLst/>
            </a:prstGeom>
          </p:spPr>
          <p:txBody>
            <a:bodyPr anchor="ctr" rtlCol="false" tIns="50800" lIns="50800" bIns="50800" rIns="50800"/>
            <a:lstStyle/>
            <a:p>
              <a:pPr algn="ctr">
                <a:lnSpc>
                  <a:spcPts val="3919"/>
                </a:lnSpc>
              </a:pPr>
              <a:r>
                <a:rPr lang="en-US" sz="2799">
                  <a:solidFill>
                    <a:srgbClr val="FFFFFF"/>
                  </a:solidFill>
                  <a:latin typeface="Noto Sans"/>
                  <a:ea typeface="Noto Sans"/>
                  <a:cs typeface="Noto Sans"/>
                  <a:sym typeface="Noto Sans"/>
                </a:rPr>
                <a:t>Đảng đổi mới, lãnh đạo Nhà nước bằng chủ trương, chính sách đúng đắn.</a:t>
              </a:r>
            </a:p>
          </p:txBody>
        </p:sp>
      </p:grpSp>
      <p:grpSp>
        <p:nvGrpSpPr>
          <p:cNvPr name="Group 11" id="11"/>
          <p:cNvGrpSpPr/>
          <p:nvPr/>
        </p:nvGrpSpPr>
        <p:grpSpPr>
          <a:xfrm rot="0">
            <a:off x="175311" y="4275480"/>
            <a:ext cx="5450953" cy="1908963"/>
            <a:chOff x="0" y="0"/>
            <a:chExt cx="1435642" cy="502772"/>
          </a:xfrm>
        </p:grpSpPr>
        <p:sp>
          <p:nvSpPr>
            <p:cNvPr name="Freeform 12" id="12"/>
            <p:cNvSpPr/>
            <p:nvPr/>
          </p:nvSpPr>
          <p:spPr>
            <a:xfrm flipH="false" flipV="false" rot="0">
              <a:off x="0" y="0"/>
              <a:ext cx="1435642" cy="502772"/>
            </a:xfrm>
            <a:custGeom>
              <a:avLst/>
              <a:gdLst/>
              <a:ahLst/>
              <a:cxnLst/>
              <a:rect r="r" b="b" t="t" l="l"/>
              <a:pathLst>
                <a:path h="502772" w="1435642">
                  <a:moveTo>
                    <a:pt x="1356224" y="0"/>
                  </a:moveTo>
                  <a:lnTo>
                    <a:pt x="79418" y="0"/>
                  </a:lnTo>
                  <a:cubicBezTo>
                    <a:pt x="79418" y="43699"/>
                    <a:pt x="44079" y="79418"/>
                    <a:pt x="0" y="79418"/>
                  </a:cubicBezTo>
                  <a:lnTo>
                    <a:pt x="0" y="423354"/>
                  </a:lnTo>
                  <a:cubicBezTo>
                    <a:pt x="43699" y="423354"/>
                    <a:pt x="79418" y="458693"/>
                    <a:pt x="79418" y="502772"/>
                  </a:cubicBezTo>
                  <a:lnTo>
                    <a:pt x="1356224" y="502772"/>
                  </a:lnTo>
                  <a:cubicBezTo>
                    <a:pt x="1356224" y="459073"/>
                    <a:pt x="1391563" y="423354"/>
                    <a:pt x="1435642" y="423354"/>
                  </a:cubicBezTo>
                  <a:lnTo>
                    <a:pt x="1435642" y="79418"/>
                  </a:lnTo>
                  <a:cubicBezTo>
                    <a:pt x="1391943" y="79418"/>
                    <a:pt x="1356224" y="44079"/>
                    <a:pt x="1356224" y="0"/>
                  </a:cubicBezTo>
                  <a:close/>
                </a:path>
              </a:pathLst>
            </a:custGeom>
            <a:solidFill>
              <a:srgbClr val="772910"/>
            </a:solidFill>
          </p:spPr>
        </p:sp>
        <p:sp>
          <p:nvSpPr>
            <p:cNvPr name="TextBox 13" id="13"/>
            <p:cNvSpPr txBox="true"/>
            <p:nvPr/>
          </p:nvSpPr>
          <p:spPr>
            <a:xfrm>
              <a:off x="38100" y="-19050"/>
              <a:ext cx="1359442" cy="483722"/>
            </a:xfrm>
            <a:prstGeom prst="rect">
              <a:avLst/>
            </a:prstGeom>
          </p:spPr>
          <p:txBody>
            <a:bodyPr anchor="ctr" rtlCol="false" tIns="50800" lIns="50800" bIns="50800" rIns="50800"/>
            <a:lstStyle/>
            <a:p>
              <a:pPr algn="ctr">
                <a:lnSpc>
                  <a:spcPts val="3919"/>
                </a:lnSpc>
              </a:pPr>
              <a:r>
                <a:rPr lang="en-US" sz="2799">
                  <a:solidFill>
                    <a:srgbClr val="FFFFFF"/>
                  </a:solidFill>
                  <a:latin typeface="Noto Sans"/>
                  <a:ea typeface="Noto Sans"/>
                  <a:cs typeface="Noto Sans"/>
                  <a:sym typeface="Noto Sans"/>
                </a:rPr>
                <a:t>Thể chế hóa quan điểm Đảng thành pháp luật, chính sách cụ thể.</a:t>
              </a:r>
            </a:p>
          </p:txBody>
        </p:sp>
      </p:grpSp>
      <p:grpSp>
        <p:nvGrpSpPr>
          <p:cNvPr name="Group 14" id="14"/>
          <p:cNvGrpSpPr/>
          <p:nvPr/>
        </p:nvGrpSpPr>
        <p:grpSpPr>
          <a:xfrm rot="0">
            <a:off x="175311" y="7527468"/>
            <a:ext cx="5450953" cy="1908963"/>
            <a:chOff x="0" y="0"/>
            <a:chExt cx="1435642" cy="502772"/>
          </a:xfrm>
        </p:grpSpPr>
        <p:sp>
          <p:nvSpPr>
            <p:cNvPr name="Freeform 15" id="15"/>
            <p:cNvSpPr/>
            <p:nvPr/>
          </p:nvSpPr>
          <p:spPr>
            <a:xfrm flipH="false" flipV="false" rot="0">
              <a:off x="0" y="0"/>
              <a:ext cx="1435642" cy="502772"/>
            </a:xfrm>
            <a:custGeom>
              <a:avLst/>
              <a:gdLst/>
              <a:ahLst/>
              <a:cxnLst/>
              <a:rect r="r" b="b" t="t" l="l"/>
              <a:pathLst>
                <a:path h="502772" w="1435642">
                  <a:moveTo>
                    <a:pt x="1356224" y="0"/>
                  </a:moveTo>
                  <a:lnTo>
                    <a:pt x="79418" y="0"/>
                  </a:lnTo>
                  <a:cubicBezTo>
                    <a:pt x="79418" y="43699"/>
                    <a:pt x="44079" y="79418"/>
                    <a:pt x="0" y="79418"/>
                  </a:cubicBezTo>
                  <a:lnTo>
                    <a:pt x="0" y="423354"/>
                  </a:lnTo>
                  <a:cubicBezTo>
                    <a:pt x="43699" y="423354"/>
                    <a:pt x="79418" y="458693"/>
                    <a:pt x="79418" y="502772"/>
                  </a:cubicBezTo>
                  <a:lnTo>
                    <a:pt x="1356224" y="502772"/>
                  </a:lnTo>
                  <a:cubicBezTo>
                    <a:pt x="1356224" y="459073"/>
                    <a:pt x="1391563" y="423354"/>
                    <a:pt x="1435642" y="423354"/>
                  </a:cubicBezTo>
                  <a:lnTo>
                    <a:pt x="1435642" y="79418"/>
                  </a:lnTo>
                  <a:cubicBezTo>
                    <a:pt x="1391943" y="79418"/>
                    <a:pt x="1356224" y="44079"/>
                    <a:pt x="1356224" y="0"/>
                  </a:cubicBezTo>
                  <a:close/>
                </a:path>
              </a:pathLst>
            </a:custGeom>
            <a:solidFill>
              <a:srgbClr val="772910"/>
            </a:solidFill>
          </p:spPr>
        </p:sp>
        <p:sp>
          <p:nvSpPr>
            <p:cNvPr name="TextBox 16" id="16"/>
            <p:cNvSpPr txBox="true"/>
            <p:nvPr/>
          </p:nvSpPr>
          <p:spPr>
            <a:xfrm>
              <a:off x="38100" y="-19050"/>
              <a:ext cx="1359442" cy="483722"/>
            </a:xfrm>
            <a:prstGeom prst="rect">
              <a:avLst/>
            </a:prstGeom>
          </p:spPr>
          <p:txBody>
            <a:bodyPr anchor="ctr" rtlCol="false" tIns="50800" lIns="50800" bIns="50800" rIns="50800"/>
            <a:lstStyle/>
            <a:p>
              <a:pPr algn="ctr">
                <a:lnSpc>
                  <a:spcPts val="3919"/>
                </a:lnSpc>
              </a:pPr>
              <a:r>
                <a:rPr lang="en-US" sz="2799">
                  <a:solidFill>
                    <a:srgbClr val="FFFFFF"/>
                  </a:solidFill>
                  <a:latin typeface="Noto Sans"/>
                  <a:ea typeface="Noto Sans"/>
                  <a:cs typeface="Noto Sans"/>
                  <a:sym typeface="Noto Sans"/>
                </a:rPr>
                <a:t>Đảng trong sạch, vững mạnh → Nhà nước hiệu lực, hiệu quả.</a:t>
              </a:r>
            </a:p>
          </p:txBody>
        </p:sp>
      </p:grpSp>
      <p:grpSp>
        <p:nvGrpSpPr>
          <p:cNvPr name="Group 17" id="17"/>
          <p:cNvGrpSpPr/>
          <p:nvPr/>
        </p:nvGrpSpPr>
        <p:grpSpPr>
          <a:xfrm rot="0">
            <a:off x="6036011" y="175316"/>
            <a:ext cx="5114536" cy="2963621"/>
            <a:chOff x="0" y="0"/>
            <a:chExt cx="1402708" cy="812800"/>
          </a:xfrm>
        </p:grpSpPr>
        <p:sp>
          <p:nvSpPr>
            <p:cNvPr name="Freeform 18" id="18"/>
            <p:cNvSpPr/>
            <p:nvPr/>
          </p:nvSpPr>
          <p:spPr>
            <a:xfrm flipH="false" flipV="false" rot="0">
              <a:off x="0" y="0"/>
              <a:ext cx="1402708" cy="812800"/>
            </a:xfrm>
            <a:custGeom>
              <a:avLst/>
              <a:gdLst/>
              <a:ahLst/>
              <a:cxnLst/>
              <a:rect r="r" b="b" t="t" l="l"/>
              <a:pathLst>
                <a:path h="812800" w="1402708">
                  <a:moveTo>
                    <a:pt x="34815" y="0"/>
                  </a:moveTo>
                  <a:lnTo>
                    <a:pt x="1367893" y="0"/>
                  </a:lnTo>
                  <a:cubicBezTo>
                    <a:pt x="1387121" y="0"/>
                    <a:pt x="1402708" y="15587"/>
                    <a:pt x="1402708" y="34815"/>
                  </a:cubicBezTo>
                  <a:lnTo>
                    <a:pt x="1402708" y="777985"/>
                  </a:lnTo>
                  <a:cubicBezTo>
                    <a:pt x="1402708" y="787218"/>
                    <a:pt x="1399040" y="796074"/>
                    <a:pt x="1392511" y="802603"/>
                  </a:cubicBezTo>
                  <a:cubicBezTo>
                    <a:pt x="1385982" y="809132"/>
                    <a:pt x="1377126" y="812800"/>
                    <a:pt x="1367893" y="812800"/>
                  </a:cubicBezTo>
                  <a:lnTo>
                    <a:pt x="34815" y="812800"/>
                  </a:lnTo>
                  <a:cubicBezTo>
                    <a:pt x="15587" y="812800"/>
                    <a:pt x="0" y="797213"/>
                    <a:pt x="0" y="777985"/>
                  </a:cubicBezTo>
                  <a:lnTo>
                    <a:pt x="0" y="34815"/>
                  </a:lnTo>
                  <a:cubicBezTo>
                    <a:pt x="0" y="15587"/>
                    <a:pt x="15587" y="0"/>
                    <a:pt x="34815" y="0"/>
                  </a:cubicBezTo>
                  <a:close/>
                </a:path>
              </a:pathLst>
            </a:custGeom>
            <a:blipFill>
              <a:blip r:embed="rId8"/>
              <a:stretch>
                <a:fillRect l="-1627" t="0" r="-1627" b="0"/>
              </a:stretch>
            </a:blipFill>
          </p:spPr>
        </p:sp>
      </p:grpSp>
      <p:grpSp>
        <p:nvGrpSpPr>
          <p:cNvPr name="Group 19" id="19"/>
          <p:cNvGrpSpPr/>
          <p:nvPr/>
        </p:nvGrpSpPr>
        <p:grpSpPr>
          <a:xfrm rot="0">
            <a:off x="8031992" y="3661689"/>
            <a:ext cx="5114536" cy="2963621"/>
            <a:chOff x="0" y="0"/>
            <a:chExt cx="1402708" cy="812800"/>
          </a:xfrm>
        </p:grpSpPr>
        <p:sp>
          <p:nvSpPr>
            <p:cNvPr name="Freeform 20" id="20"/>
            <p:cNvSpPr/>
            <p:nvPr/>
          </p:nvSpPr>
          <p:spPr>
            <a:xfrm flipH="false" flipV="false" rot="0">
              <a:off x="0" y="0"/>
              <a:ext cx="1402708" cy="812800"/>
            </a:xfrm>
            <a:custGeom>
              <a:avLst/>
              <a:gdLst/>
              <a:ahLst/>
              <a:cxnLst/>
              <a:rect r="r" b="b" t="t" l="l"/>
              <a:pathLst>
                <a:path h="812800" w="1402708">
                  <a:moveTo>
                    <a:pt x="34815" y="0"/>
                  </a:moveTo>
                  <a:lnTo>
                    <a:pt x="1367893" y="0"/>
                  </a:lnTo>
                  <a:cubicBezTo>
                    <a:pt x="1387121" y="0"/>
                    <a:pt x="1402708" y="15587"/>
                    <a:pt x="1402708" y="34815"/>
                  </a:cubicBezTo>
                  <a:lnTo>
                    <a:pt x="1402708" y="777985"/>
                  </a:lnTo>
                  <a:cubicBezTo>
                    <a:pt x="1402708" y="787218"/>
                    <a:pt x="1399040" y="796074"/>
                    <a:pt x="1392511" y="802603"/>
                  </a:cubicBezTo>
                  <a:cubicBezTo>
                    <a:pt x="1385982" y="809132"/>
                    <a:pt x="1377126" y="812800"/>
                    <a:pt x="1367893" y="812800"/>
                  </a:cubicBezTo>
                  <a:lnTo>
                    <a:pt x="34815" y="812800"/>
                  </a:lnTo>
                  <a:cubicBezTo>
                    <a:pt x="15587" y="812800"/>
                    <a:pt x="0" y="797213"/>
                    <a:pt x="0" y="777985"/>
                  </a:cubicBezTo>
                  <a:lnTo>
                    <a:pt x="0" y="34815"/>
                  </a:lnTo>
                  <a:cubicBezTo>
                    <a:pt x="0" y="15587"/>
                    <a:pt x="15587" y="0"/>
                    <a:pt x="34815" y="0"/>
                  </a:cubicBezTo>
                  <a:close/>
                </a:path>
              </a:pathLst>
            </a:custGeom>
            <a:blipFill>
              <a:blip r:embed="rId9"/>
              <a:stretch>
                <a:fillRect l="0" t="-1773" r="0" b="-1773"/>
              </a:stretch>
            </a:blipFill>
          </p:spPr>
        </p:sp>
      </p:grpSp>
      <p:grpSp>
        <p:nvGrpSpPr>
          <p:cNvPr name="Group 21" id="21"/>
          <p:cNvGrpSpPr/>
          <p:nvPr/>
        </p:nvGrpSpPr>
        <p:grpSpPr>
          <a:xfrm rot="0">
            <a:off x="10793656" y="7149186"/>
            <a:ext cx="5043590" cy="2783030"/>
            <a:chOff x="0" y="0"/>
            <a:chExt cx="1383251" cy="763271"/>
          </a:xfrm>
        </p:grpSpPr>
        <p:sp>
          <p:nvSpPr>
            <p:cNvPr name="Freeform 22" id="22"/>
            <p:cNvSpPr/>
            <p:nvPr/>
          </p:nvSpPr>
          <p:spPr>
            <a:xfrm flipH="false" flipV="false" rot="0">
              <a:off x="0" y="0"/>
              <a:ext cx="1383251" cy="763271"/>
            </a:xfrm>
            <a:custGeom>
              <a:avLst/>
              <a:gdLst/>
              <a:ahLst/>
              <a:cxnLst/>
              <a:rect r="r" b="b" t="t" l="l"/>
              <a:pathLst>
                <a:path h="763271" w="1383251">
                  <a:moveTo>
                    <a:pt x="35305" y="0"/>
                  </a:moveTo>
                  <a:lnTo>
                    <a:pt x="1347946" y="0"/>
                  </a:lnTo>
                  <a:cubicBezTo>
                    <a:pt x="1357309" y="0"/>
                    <a:pt x="1366289" y="3720"/>
                    <a:pt x="1372910" y="10341"/>
                  </a:cubicBezTo>
                  <a:cubicBezTo>
                    <a:pt x="1379531" y="16962"/>
                    <a:pt x="1383251" y="25942"/>
                    <a:pt x="1383251" y="35305"/>
                  </a:cubicBezTo>
                  <a:lnTo>
                    <a:pt x="1383251" y="727966"/>
                  </a:lnTo>
                  <a:cubicBezTo>
                    <a:pt x="1383251" y="747465"/>
                    <a:pt x="1367444" y="763271"/>
                    <a:pt x="1347946" y="763271"/>
                  </a:cubicBezTo>
                  <a:lnTo>
                    <a:pt x="35305" y="763271"/>
                  </a:lnTo>
                  <a:cubicBezTo>
                    <a:pt x="25942" y="763271"/>
                    <a:pt x="16962" y="759552"/>
                    <a:pt x="10341" y="752931"/>
                  </a:cubicBezTo>
                  <a:cubicBezTo>
                    <a:pt x="3720" y="746310"/>
                    <a:pt x="0" y="737330"/>
                    <a:pt x="0" y="727966"/>
                  </a:cubicBezTo>
                  <a:lnTo>
                    <a:pt x="0" y="35305"/>
                  </a:lnTo>
                  <a:cubicBezTo>
                    <a:pt x="0" y="25942"/>
                    <a:pt x="3720" y="16962"/>
                    <a:pt x="10341" y="10341"/>
                  </a:cubicBezTo>
                  <a:cubicBezTo>
                    <a:pt x="16962" y="3720"/>
                    <a:pt x="25942" y="0"/>
                    <a:pt x="35305" y="0"/>
                  </a:cubicBezTo>
                  <a:close/>
                </a:path>
              </a:pathLst>
            </a:custGeom>
            <a:blipFill>
              <a:blip r:embed="rId10"/>
              <a:stretch>
                <a:fillRect l="0" t="-9578" r="0" b="-9578"/>
              </a:stretch>
            </a:blipFill>
          </p:spPr>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36444" b="0"/>
            </a:stretch>
          </a:blipFill>
        </p:spPr>
      </p:sp>
      <p:sp>
        <p:nvSpPr>
          <p:cNvPr name="Freeform 3" id="3"/>
          <p:cNvSpPr/>
          <p:nvPr/>
        </p:nvSpPr>
        <p:spPr>
          <a:xfrm flipH="false" flipV="false" rot="903189">
            <a:off x="9675570" y="3381243"/>
            <a:ext cx="4924671" cy="7899501"/>
          </a:xfrm>
          <a:custGeom>
            <a:avLst/>
            <a:gdLst/>
            <a:ahLst/>
            <a:cxnLst/>
            <a:rect r="r" b="b" t="t" l="l"/>
            <a:pathLst>
              <a:path h="7899501" w="4924671">
                <a:moveTo>
                  <a:pt x="0" y="0"/>
                </a:moveTo>
                <a:lnTo>
                  <a:pt x="4924671" y="0"/>
                </a:lnTo>
                <a:lnTo>
                  <a:pt x="4924671" y="7899500"/>
                </a:lnTo>
                <a:lnTo>
                  <a:pt x="0" y="7899500"/>
                </a:lnTo>
                <a:lnTo>
                  <a:pt x="0" y="0"/>
                </a:lnTo>
                <a:close/>
              </a:path>
            </a:pathLst>
          </a:custGeom>
          <a:blipFill>
            <a:blip r:embed="rId3"/>
            <a:stretch>
              <a:fillRect l="0" t="0" r="-60406" b="0"/>
            </a:stretch>
          </a:blipFill>
        </p:spPr>
      </p:sp>
      <p:sp>
        <p:nvSpPr>
          <p:cNvPr name="Freeform 4" id="4"/>
          <p:cNvSpPr/>
          <p:nvPr/>
        </p:nvSpPr>
        <p:spPr>
          <a:xfrm flipH="true" flipV="false" rot="0">
            <a:off x="10982156" y="6350935"/>
            <a:ext cx="7305844" cy="3936065"/>
          </a:xfrm>
          <a:custGeom>
            <a:avLst/>
            <a:gdLst/>
            <a:ahLst/>
            <a:cxnLst/>
            <a:rect r="r" b="b" t="t" l="l"/>
            <a:pathLst>
              <a:path h="3936065" w="7305844">
                <a:moveTo>
                  <a:pt x="7305844" y="0"/>
                </a:moveTo>
                <a:lnTo>
                  <a:pt x="0" y="0"/>
                </a:lnTo>
                <a:lnTo>
                  <a:pt x="0" y="3936065"/>
                </a:lnTo>
                <a:lnTo>
                  <a:pt x="7305844" y="3936065"/>
                </a:lnTo>
                <a:lnTo>
                  <a:pt x="7305844" y="0"/>
                </a:lnTo>
                <a:close/>
              </a:path>
            </a:pathLst>
          </a:custGeom>
          <a:blipFill>
            <a:blip r:embed="rId4"/>
            <a:stretch>
              <a:fillRect l="-4107" t="0" r="0" b="0"/>
            </a:stretch>
          </a:blipFill>
        </p:spPr>
      </p:sp>
      <p:sp>
        <p:nvSpPr>
          <p:cNvPr name="Freeform 5" id="5"/>
          <p:cNvSpPr/>
          <p:nvPr/>
        </p:nvSpPr>
        <p:spPr>
          <a:xfrm flipH="false" flipV="false" rot="-514145">
            <a:off x="14149886" y="133472"/>
            <a:ext cx="4068495" cy="2588580"/>
          </a:xfrm>
          <a:custGeom>
            <a:avLst/>
            <a:gdLst/>
            <a:ahLst/>
            <a:cxnLst/>
            <a:rect r="r" b="b" t="t" l="l"/>
            <a:pathLst>
              <a:path h="2588580" w="4068495">
                <a:moveTo>
                  <a:pt x="0" y="0"/>
                </a:moveTo>
                <a:lnTo>
                  <a:pt x="4068495" y="0"/>
                </a:lnTo>
                <a:lnTo>
                  <a:pt x="4068495" y="2588581"/>
                </a:lnTo>
                <a:lnTo>
                  <a:pt x="0" y="2588581"/>
                </a:lnTo>
                <a:lnTo>
                  <a:pt x="0" y="0"/>
                </a:lnTo>
                <a:close/>
              </a:path>
            </a:pathLst>
          </a:custGeom>
          <a:blipFill>
            <a:blip r:embed="rId5"/>
            <a:stretch>
              <a:fillRect l="0" t="0" r="0" b="0"/>
            </a:stretch>
          </a:blipFill>
        </p:spPr>
      </p:sp>
      <p:sp>
        <p:nvSpPr>
          <p:cNvPr name="Freeform 6" id="6"/>
          <p:cNvSpPr/>
          <p:nvPr/>
        </p:nvSpPr>
        <p:spPr>
          <a:xfrm flipH="false" flipV="false" rot="882489">
            <a:off x="10324501" y="722966"/>
            <a:ext cx="6251067" cy="4308610"/>
          </a:xfrm>
          <a:custGeom>
            <a:avLst/>
            <a:gdLst/>
            <a:ahLst/>
            <a:cxnLst/>
            <a:rect r="r" b="b" t="t" l="l"/>
            <a:pathLst>
              <a:path h="4308610" w="6251067">
                <a:moveTo>
                  <a:pt x="0" y="0"/>
                </a:moveTo>
                <a:lnTo>
                  <a:pt x="6251067" y="0"/>
                </a:lnTo>
                <a:lnTo>
                  <a:pt x="6251067" y="4308610"/>
                </a:lnTo>
                <a:lnTo>
                  <a:pt x="0" y="4308610"/>
                </a:lnTo>
                <a:lnTo>
                  <a:pt x="0" y="0"/>
                </a:lnTo>
                <a:close/>
              </a:path>
            </a:pathLst>
          </a:custGeom>
          <a:blipFill>
            <a:blip r:embed="rId6"/>
            <a:stretch>
              <a:fillRect l="0" t="0" r="0" b="-91003"/>
            </a:stretch>
          </a:blipFill>
        </p:spPr>
      </p:sp>
      <p:sp>
        <p:nvSpPr>
          <p:cNvPr name="Freeform 7" id="7"/>
          <p:cNvSpPr/>
          <p:nvPr/>
        </p:nvSpPr>
        <p:spPr>
          <a:xfrm flipH="false" flipV="false" rot="-5006996">
            <a:off x="8161266" y="6872496"/>
            <a:ext cx="5695325" cy="1618848"/>
          </a:xfrm>
          <a:custGeom>
            <a:avLst/>
            <a:gdLst/>
            <a:ahLst/>
            <a:cxnLst/>
            <a:rect r="r" b="b" t="t" l="l"/>
            <a:pathLst>
              <a:path h="1618848" w="5695325">
                <a:moveTo>
                  <a:pt x="0" y="0"/>
                </a:moveTo>
                <a:lnTo>
                  <a:pt x="5695325" y="0"/>
                </a:lnTo>
                <a:lnTo>
                  <a:pt x="5695325" y="1618848"/>
                </a:lnTo>
                <a:lnTo>
                  <a:pt x="0" y="1618848"/>
                </a:lnTo>
                <a:lnTo>
                  <a:pt x="0" y="0"/>
                </a:lnTo>
                <a:close/>
              </a:path>
            </a:pathLst>
          </a:custGeom>
          <a:blipFill>
            <a:blip r:embed="rId7"/>
            <a:stretch>
              <a:fillRect l="0" t="0" r="-47384" b="0"/>
            </a:stretch>
          </a:blipFill>
        </p:spPr>
      </p:sp>
      <p:sp>
        <p:nvSpPr>
          <p:cNvPr name="Freeform 8" id="8"/>
          <p:cNvSpPr/>
          <p:nvPr/>
        </p:nvSpPr>
        <p:spPr>
          <a:xfrm flipH="false" flipV="false" rot="0">
            <a:off x="10721419" y="2103404"/>
            <a:ext cx="4443984" cy="8229600"/>
          </a:xfrm>
          <a:custGeom>
            <a:avLst/>
            <a:gdLst/>
            <a:ahLst/>
            <a:cxnLst/>
            <a:rect r="r" b="b" t="t" l="l"/>
            <a:pathLst>
              <a:path h="8229600" w="4443984">
                <a:moveTo>
                  <a:pt x="0" y="0"/>
                </a:moveTo>
                <a:lnTo>
                  <a:pt x="4443984" y="0"/>
                </a:lnTo>
                <a:lnTo>
                  <a:pt x="4443984"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744227">
            <a:off x="12146889" y="3329855"/>
            <a:ext cx="2606291" cy="580595"/>
          </a:xfrm>
          <a:custGeom>
            <a:avLst/>
            <a:gdLst/>
            <a:ahLst/>
            <a:cxnLst/>
            <a:rect r="r" b="b" t="t" l="l"/>
            <a:pathLst>
              <a:path h="580595" w="2606291">
                <a:moveTo>
                  <a:pt x="0" y="0"/>
                </a:moveTo>
                <a:lnTo>
                  <a:pt x="2606291" y="0"/>
                </a:lnTo>
                <a:lnTo>
                  <a:pt x="2606291" y="580594"/>
                </a:lnTo>
                <a:lnTo>
                  <a:pt x="0" y="580594"/>
                </a:lnTo>
                <a:lnTo>
                  <a:pt x="0" y="0"/>
                </a:lnTo>
                <a:close/>
              </a:path>
            </a:pathLst>
          </a:custGeom>
          <a:blipFill>
            <a:blip r:embed="rId9"/>
            <a:stretch>
              <a:fillRect l="0" t="-385954" r="0" b="0"/>
            </a:stretch>
          </a:blipFill>
        </p:spPr>
      </p:sp>
      <p:sp>
        <p:nvSpPr>
          <p:cNvPr name="Freeform 10" id="10"/>
          <p:cNvSpPr/>
          <p:nvPr/>
        </p:nvSpPr>
        <p:spPr>
          <a:xfrm flipH="false" flipV="false" rot="3483644">
            <a:off x="-3838688" y="-4233492"/>
            <a:ext cx="6331306" cy="8229600"/>
          </a:xfrm>
          <a:custGeom>
            <a:avLst/>
            <a:gdLst/>
            <a:ahLst/>
            <a:cxnLst/>
            <a:rect r="r" b="b" t="t" l="l"/>
            <a:pathLst>
              <a:path h="8229600" w="6331306">
                <a:moveTo>
                  <a:pt x="0" y="0"/>
                </a:moveTo>
                <a:lnTo>
                  <a:pt x="6331305" y="0"/>
                </a:lnTo>
                <a:lnTo>
                  <a:pt x="6331305" y="8229600"/>
                </a:lnTo>
                <a:lnTo>
                  <a:pt x="0" y="8229600"/>
                </a:lnTo>
                <a:lnTo>
                  <a:pt x="0" y="0"/>
                </a:lnTo>
                <a:close/>
              </a:path>
            </a:pathLst>
          </a:custGeom>
          <a:blipFill>
            <a:blip r:embed="rId10"/>
            <a:stretch>
              <a:fillRect l="0" t="0" r="0" b="0"/>
            </a:stretch>
          </a:blipFill>
        </p:spPr>
      </p:sp>
      <p:sp>
        <p:nvSpPr>
          <p:cNvPr name="Freeform 11" id="11"/>
          <p:cNvSpPr/>
          <p:nvPr/>
        </p:nvSpPr>
        <p:spPr>
          <a:xfrm flipH="false" flipV="false" rot="3369877">
            <a:off x="-3577306" y="-2984969"/>
            <a:ext cx="4269111" cy="10302531"/>
          </a:xfrm>
          <a:custGeom>
            <a:avLst/>
            <a:gdLst/>
            <a:ahLst/>
            <a:cxnLst/>
            <a:rect r="r" b="b" t="t" l="l"/>
            <a:pathLst>
              <a:path h="10302531" w="4269111">
                <a:moveTo>
                  <a:pt x="0" y="0"/>
                </a:moveTo>
                <a:lnTo>
                  <a:pt x="4269111" y="0"/>
                </a:lnTo>
                <a:lnTo>
                  <a:pt x="4269111" y="10302531"/>
                </a:lnTo>
                <a:lnTo>
                  <a:pt x="0" y="10302531"/>
                </a:lnTo>
                <a:lnTo>
                  <a:pt x="0" y="0"/>
                </a:lnTo>
                <a:close/>
              </a:path>
            </a:pathLst>
          </a:custGeom>
          <a:blipFill>
            <a:blip r:embed="rId11"/>
            <a:stretch>
              <a:fillRect l="0" t="0" r="0" b="0"/>
            </a:stretch>
          </a:blipFill>
        </p:spPr>
      </p:sp>
      <p:grpSp>
        <p:nvGrpSpPr>
          <p:cNvPr name="Group 12" id="12"/>
          <p:cNvGrpSpPr/>
          <p:nvPr/>
        </p:nvGrpSpPr>
        <p:grpSpPr>
          <a:xfrm rot="0">
            <a:off x="-1216518" y="3853743"/>
            <a:ext cx="12225446" cy="4052808"/>
            <a:chOff x="0" y="0"/>
            <a:chExt cx="16300595" cy="5403744"/>
          </a:xfrm>
        </p:grpSpPr>
        <p:sp>
          <p:nvSpPr>
            <p:cNvPr name="TextBox 13" id="13"/>
            <p:cNvSpPr txBox="true"/>
            <p:nvPr/>
          </p:nvSpPr>
          <p:spPr>
            <a:xfrm rot="0">
              <a:off x="0" y="247650"/>
              <a:ext cx="16300595" cy="2619777"/>
            </a:xfrm>
            <a:prstGeom prst="rect">
              <a:avLst/>
            </a:prstGeom>
          </p:spPr>
          <p:txBody>
            <a:bodyPr anchor="t" rtlCol="false" tIns="0" lIns="0" bIns="0" rIns="0">
              <a:spAutoFit/>
            </a:bodyPr>
            <a:lstStyle/>
            <a:p>
              <a:pPr algn="ctr">
                <a:lnSpc>
                  <a:spcPts val="14284"/>
                </a:lnSpc>
              </a:pPr>
              <a:r>
                <a:rPr lang="en-US" b="true" sz="14143" i="true">
                  <a:solidFill>
                    <a:srgbClr val="42372A"/>
                  </a:solidFill>
                  <a:latin typeface="Asap Bold Italics"/>
                  <a:ea typeface="Asap Bold Italics"/>
                  <a:cs typeface="Asap Bold Italics"/>
                  <a:sym typeface="Asap Bold Italics"/>
                </a:rPr>
                <a:t>Thank you</a:t>
              </a:r>
            </a:p>
          </p:txBody>
        </p:sp>
        <p:grpSp>
          <p:nvGrpSpPr>
            <p:cNvPr name="Group 14" id="14"/>
            <p:cNvGrpSpPr/>
            <p:nvPr/>
          </p:nvGrpSpPr>
          <p:grpSpPr>
            <a:xfrm rot="0">
              <a:off x="8576047" y="4457086"/>
              <a:ext cx="6964686" cy="946659"/>
              <a:chOff x="0" y="0"/>
              <a:chExt cx="909458" cy="123616"/>
            </a:xfrm>
          </p:grpSpPr>
          <p:sp>
            <p:nvSpPr>
              <p:cNvPr name="Freeform 15" id="15"/>
              <p:cNvSpPr/>
              <p:nvPr/>
            </p:nvSpPr>
            <p:spPr>
              <a:xfrm flipH="false" flipV="false" rot="0">
                <a:off x="0" y="0"/>
                <a:ext cx="909458" cy="123616"/>
              </a:xfrm>
              <a:custGeom>
                <a:avLst/>
                <a:gdLst/>
                <a:ahLst/>
                <a:cxnLst/>
                <a:rect r="r" b="b" t="t" l="l"/>
                <a:pathLst>
                  <a:path h="123616" w="909458">
                    <a:moveTo>
                      <a:pt x="0" y="0"/>
                    </a:moveTo>
                    <a:lnTo>
                      <a:pt x="909458" y="0"/>
                    </a:lnTo>
                    <a:lnTo>
                      <a:pt x="909458" y="123616"/>
                    </a:lnTo>
                    <a:lnTo>
                      <a:pt x="0" y="123616"/>
                    </a:lnTo>
                    <a:close/>
                  </a:path>
                </a:pathLst>
              </a:custGeom>
              <a:solidFill>
                <a:srgbClr val="DF8D1F">
                  <a:alpha val="27843"/>
                </a:srgbClr>
              </a:solidFill>
            </p:spPr>
          </p:sp>
          <p:sp>
            <p:nvSpPr>
              <p:cNvPr name="TextBox 16" id="16"/>
              <p:cNvSpPr txBox="true"/>
              <p:nvPr/>
            </p:nvSpPr>
            <p:spPr>
              <a:xfrm>
                <a:off x="0" y="-38100"/>
                <a:ext cx="909458" cy="161716"/>
              </a:xfrm>
              <a:prstGeom prst="rect">
                <a:avLst/>
              </a:prstGeom>
            </p:spPr>
            <p:txBody>
              <a:bodyPr anchor="ctr" rtlCol="false" tIns="50800" lIns="50800" bIns="50800" rIns="50800"/>
              <a:lstStyle/>
              <a:p>
                <a:pPr algn="ctr">
                  <a:lnSpc>
                    <a:spcPts val="2100"/>
                  </a:lnSpc>
                </a:pPr>
              </a:p>
            </p:txBody>
          </p:sp>
        </p:grpSp>
      </p:grpSp>
      <p:sp>
        <p:nvSpPr>
          <p:cNvPr name="Freeform 17" id="17"/>
          <p:cNvSpPr/>
          <p:nvPr/>
        </p:nvSpPr>
        <p:spPr>
          <a:xfrm flipH="false" flipV="false" rot="2530189">
            <a:off x="-1686886" y="-469471"/>
            <a:ext cx="4413123" cy="6190301"/>
          </a:xfrm>
          <a:custGeom>
            <a:avLst/>
            <a:gdLst/>
            <a:ahLst/>
            <a:cxnLst/>
            <a:rect r="r" b="b" t="t" l="l"/>
            <a:pathLst>
              <a:path h="6190301" w="4413123">
                <a:moveTo>
                  <a:pt x="0" y="0"/>
                </a:moveTo>
                <a:lnTo>
                  <a:pt x="4413123" y="0"/>
                </a:lnTo>
                <a:lnTo>
                  <a:pt x="4413123" y="6190301"/>
                </a:lnTo>
                <a:lnTo>
                  <a:pt x="0" y="6190301"/>
                </a:lnTo>
                <a:lnTo>
                  <a:pt x="0" y="0"/>
                </a:lnTo>
                <a:close/>
              </a:path>
            </a:pathLst>
          </a:custGeom>
          <a:blipFill>
            <a:blip r:embed="rId12"/>
            <a:stretch>
              <a:fillRect l="0" t="0" r="0" b="-32943"/>
            </a:stretch>
          </a:blipFill>
        </p:spPr>
      </p:sp>
      <p:sp>
        <p:nvSpPr>
          <p:cNvPr name="Freeform 18" id="18"/>
          <p:cNvSpPr/>
          <p:nvPr/>
        </p:nvSpPr>
        <p:spPr>
          <a:xfrm flipH="false" flipV="false" rot="2397060">
            <a:off x="-1411179" y="2946574"/>
            <a:ext cx="2596293" cy="704244"/>
          </a:xfrm>
          <a:custGeom>
            <a:avLst/>
            <a:gdLst/>
            <a:ahLst/>
            <a:cxnLst/>
            <a:rect r="r" b="b" t="t" l="l"/>
            <a:pathLst>
              <a:path h="704244" w="2596293">
                <a:moveTo>
                  <a:pt x="0" y="0"/>
                </a:moveTo>
                <a:lnTo>
                  <a:pt x="2596293" y="0"/>
                </a:lnTo>
                <a:lnTo>
                  <a:pt x="2596293" y="704244"/>
                </a:lnTo>
                <a:lnTo>
                  <a:pt x="0" y="704244"/>
                </a:lnTo>
                <a:lnTo>
                  <a:pt x="0" y="0"/>
                </a:lnTo>
                <a:close/>
              </a:path>
            </a:pathLst>
          </a:custGeom>
          <a:blipFill>
            <a:blip r:embed="rId1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3912" t="0" r="-2532" b="0"/>
            </a:stretch>
          </a:blipFill>
        </p:spPr>
      </p:sp>
      <p:sp>
        <p:nvSpPr>
          <p:cNvPr name="Freeform 3" id="3"/>
          <p:cNvSpPr/>
          <p:nvPr/>
        </p:nvSpPr>
        <p:spPr>
          <a:xfrm flipH="false" flipV="false" rot="0">
            <a:off x="2047589" y="316092"/>
            <a:ext cx="5079829" cy="1727142"/>
          </a:xfrm>
          <a:custGeom>
            <a:avLst/>
            <a:gdLst/>
            <a:ahLst/>
            <a:cxnLst/>
            <a:rect r="r" b="b" t="t" l="l"/>
            <a:pathLst>
              <a:path h="1727142" w="5079829">
                <a:moveTo>
                  <a:pt x="0" y="0"/>
                </a:moveTo>
                <a:lnTo>
                  <a:pt x="5079829" y="0"/>
                </a:lnTo>
                <a:lnTo>
                  <a:pt x="5079829" y="1727142"/>
                </a:lnTo>
                <a:lnTo>
                  <a:pt x="0" y="1727142"/>
                </a:lnTo>
                <a:lnTo>
                  <a:pt x="0" y="0"/>
                </a:lnTo>
                <a:close/>
              </a:path>
            </a:pathLst>
          </a:custGeom>
          <a:blipFill>
            <a:blip r:embed="rId3"/>
            <a:stretch>
              <a:fillRect l="0" t="0" r="0" b="0"/>
            </a:stretch>
          </a:blipFill>
        </p:spPr>
      </p:sp>
      <p:sp>
        <p:nvSpPr>
          <p:cNvPr name="Freeform 4" id="4"/>
          <p:cNvSpPr/>
          <p:nvPr/>
        </p:nvSpPr>
        <p:spPr>
          <a:xfrm flipH="false" flipV="false" rot="0">
            <a:off x="313737" y="5804336"/>
            <a:ext cx="4554723" cy="5986492"/>
          </a:xfrm>
          <a:custGeom>
            <a:avLst/>
            <a:gdLst/>
            <a:ahLst/>
            <a:cxnLst/>
            <a:rect r="r" b="b" t="t" l="l"/>
            <a:pathLst>
              <a:path h="5986492" w="4554723">
                <a:moveTo>
                  <a:pt x="0" y="0"/>
                </a:moveTo>
                <a:lnTo>
                  <a:pt x="4554722" y="0"/>
                </a:lnTo>
                <a:lnTo>
                  <a:pt x="4554722" y="5986492"/>
                </a:lnTo>
                <a:lnTo>
                  <a:pt x="0" y="5986492"/>
                </a:lnTo>
                <a:lnTo>
                  <a:pt x="0" y="0"/>
                </a:lnTo>
                <a:close/>
              </a:path>
            </a:pathLst>
          </a:custGeom>
          <a:blipFill>
            <a:blip r:embed="rId4"/>
            <a:stretch>
              <a:fillRect l="0" t="0" r="0" b="0"/>
            </a:stretch>
          </a:blipFill>
        </p:spPr>
      </p:sp>
      <p:sp>
        <p:nvSpPr>
          <p:cNvPr name="Freeform 5" id="5"/>
          <p:cNvSpPr/>
          <p:nvPr/>
        </p:nvSpPr>
        <p:spPr>
          <a:xfrm flipH="false" flipV="false" rot="1568072">
            <a:off x="-1961362" y="9342738"/>
            <a:ext cx="9647738" cy="3929845"/>
          </a:xfrm>
          <a:custGeom>
            <a:avLst/>
            <a:gdLst/>
            <a:ahLst/>
            <a:cxnLst/>
            <a:rect r="r" b="b" t="t" l="l"/>
            <a:pathLst>
              <a:path h="3929845" w="9647738">
                <a:moveTo>
                  <a:pt x="0" y="0"/>
                </a:moveTo>
                <a:lnTo>
                  <a:pt x="9647738" y="0"/>
                </a:lnTo>
                <a:lnTo>
                  <a:pt x="9647738" y="3929846"/>
                </a:lnTo>
                <a:lnTo>
                  <a:pt x="0" y="3929846"/>
                </a:lnTo>
                <a:lnTo>
                  <a:pt x="0" y="0"/>
                </a:lnTo>
                <a:close/>
              </a:path>
            </a:pathLst>
          </a:custGeom>
          <a:blipFill>
            <a:blip r:embed="rId5"/>
            <a:stretch>
              <a:fillRect l="0" t="0" r="0" b="0"/>
            </a:stretch>
          </a:blipFill>
        </p:spPr>
      </p:sp>
      <p:sp>
        <p:nvSpPr>
          <p:cNvPr name="Freeform 6" id="6"/>
          <p:cNvSpPr/>
          <p:nvPr/>
        </p:nvSpPr>
        <p:spPr>
          <a:xfrm flipH="false" flipV="false" rot="329814">
            <a:off x="2442149" y="8788965"/>
            <a:ext cx="3085500" cy="2626532"/>
          </a:xfrm>
          <a:custGeom>
            <a:avLst/>
            <a:gdLst/>
            <a:ahLst/>
            <a:cxnLst/>
            <a:rect r="r" b="b" t="t" l="l"/>
            <a:pathLst>
              <a:path h="2626532" w="3085500">
                <a:moveTo>
                  <a:pt x="0" y="0"/>
                </a:moveTo>
                <a:lnTo>
                  <a:pt x="3085500" y="0"/>
                </a:lnTo>
                <a:lnTo>
                  <a:pt x="3085500" y="2626532"/>
                </a:lnTo>
                <a:lnTo>
                  <a:pt x="0" y="2626532"/>
                </a:lnTo>
                <a:lnTo>
                  <a:pt x="0" y="0"/>
                </a:lnTo>
                <a:close/>
              </a:path>
            </a:pathLst>
          </a:custGeom>
          <a:blipFill>
            <a:blip r:embed="rId6"/>
            <a:stretch>
              <a:fillRect l="0" t="0" r="0" b="0"/>
            </a:stretch>
          </a:blipFill>
        </p:spPr>
      </p:sp>
      <p:sp>
        <p:nvSpPr>
          <p:cNvPr name="Freeform 7" id="7"/>
          <p:cNvSpPr/>
          <p:nvPr/>
        </p:nvSpPr>
        <p:spPr>
          <a:xfrm flipH="false" flipV="false" rot="0">
            <a:off x="101330" y="5978226"/>
            <a:ext cx="3123811" cy="6279017"/>
          </a:xfrm>
          <a:custGeom>
            <a:avLst/>
            <a:gdLst/>
            <a:ahLst/>
            <a:cxnLst/>
            <a:rect r="r" b="b" t="t" l="l"/>
            <a:pathLst>
              <a:path h="6279017" w="3123811">
                <a:moveTo>
                  <a:pt x="0" y="0"/>
                </a:moveTo>
                <a:lnTo>
                  <a:pt x="3123812" y="0"/>
                </a:lnTo>
                <a:lnTo>
                  <a:pt x="3123812" y="6279017"/>
                </a:lnTo>
                <a:lnTo>
                  <a:pt x="0" y="6279017"/>
                </a:lnTo>
                <a:lnTo>
                  <a:pt x="0" y="0"/>
                </a:lnTo>
                <a:close/>
              </a:path>
            </a:pathLst>
          </a:custGeom>
          <a:blipFill>
            <a:blip r:embed="rId7"/>
            <a:stretch>
              <a:fillRect l="0" t="0" r="0" b="0"/>
            </a:stretch>
          </a:blipFill>
        </p:spPr>
      </p:sp>
      <p:sp>
        <p:nvSpPr>
          <p:cNvPr name="Freeform 8" id="8"/>
          <p:cNvSpPr/>
          <p:nvPr/>
        </p:nvSpPr>
        <p:spPr>
          <a:xfrm flipH="false" flipV="false" rot="0">
            <a:off x="220734" y="5247047"/>
            <a:ext cx="2370364" cy="2328883"/>
          </a:xfrm>
          <a:custGeom>
            <a:avLst/>
            <a:gdLst/>
            <a:ahLst/>
            <a:cxnLst/>
            <a:rect r="r" b="b" t="t" l="l"/>
            <a:pathLst>
              <a:path h="2328883" w="2370364">
                <a:moveTo>
                  <a:pt x="0" y="0"/>
                </a:moveTo>
                <a:lnTo>
                  <a:pt x="2370364" y="0"/>
                </a:lnTo>
                <a:lnTo>
                  <a:pt x="2370364" y="2328883"/>
                </a:lnTo>
                <a:lnTo>
                  <a:pt x="0" y="2328883"/>
                </a:lnTo>
                <a:lnTo>
                  <a:pt x="0" y="0"/>
                </a:lnTo>
                <a:close/>
              </a:path>
            </a:pathLst>
          </a:custGeom>
          <a:blipFill>
            <a:blip r:embed="rId8"/>
            <a:stretch>
              <a:fillRect l="0" t="0" r="0" b="0"/>
            </a:stretch>
          </a:blipFill>
        </p:spPr>
      </p:sp>
      <p:sp>
        <p:nvSpPr>
          <p:cNvPr name="Freeform 9" id="9"/>
          <p:cNvSpPr/>
          <p:nvPr/>
        </p:nvSpPr>
        <p:spPr>
          <a:xfrm flipH="false" flipV="false" rot="0">
            <a:off x="11160582" y="316092"/>
            <a:ext cx="5079829" cy="1727142"/>
          </a:xfrm>
          <a:custGeom>
            <a:avLst/>
            <a:gdLst/>
            <a:ahLst/>
            <a:cxnLst/>
            <a:rect r="r" b="b" t="t" l="l"/>
            <a:pathLst>
              <a:path h="1727142" w="5079829">
                <a:moveTo>
                  <a:pt x="0" y="0"/>
                </a:moveTo>
                <a:lnTo>
                  <a:pt x="5079829" y="0"/>
                </a:lnTo>
                <a:lnTo>
                  <a:pt x="5079829" y="1727142"/>
                </a:lnTo>
                <a:lnTo>
                  <a:pt x="0" y="1727142"/>
                </a:lnTo>
                <a:lnTo>
                  <a:pt x="0" y="0"/>
                </a:lnTo>
                <a:close/>
              </a:path>
            </a:pathLst>
          </a:custGeom>
          <a:blipFill>
            <a:blip r:embed="rId3"/>
            <a:stretch>
              <a:fillRect l="0" t="0" r="0" b="0"/>
            </a:stretch>
          </a:blipFill>
        </p:spPr>
      </p:sp>
      <p:grpSp>
        <p:nvGrpSpPr>
          <p:cNvPr name="Group 10" id="10"/>
          <p:cNvGrpSpPr/>
          <p:nvPr/>
        </p:nvGrpSpPr>
        <p:grpSpPr>
          <a:xfrm rot="0">
            <a:off x="2106351" y="427584"/>
            <a:ext cx="5021067" cy="1615650"/>
            <a:chOff x="0" y="0"/>
            <a:chExt cx="42626167" cy="13716000"/>
          </a:xfrm>
        </p:grpSpPr>
        <p:sp>
          <p:nvSpPr>
            <p:cNvPr name="Freeform 11" id="11"/>
            <p:cNvSpPr/>
            <p:nvPr/>
          </p:nvSpPr>
          <p:spPr>
            <a:xfrm flipH="false" flipV="false" rot="0">
              <a:off x="38100" y="38100"/>
              <a:ext cx="42551235" cy="13639800"/>
            </a:xfrm>
            <a:custGeom>
              <a:avLst/>
              <a:gdLst/>
              <a:ahLst/>
              <a:cxnLst/>
              <a:rect r="r" b="b" t="t" l="l"/>
              <a:pathLst>
                <a:path h="13639800" w="42551235">
                  <a:moveTo>
                    <a:pt x="42551235" y="452120"/>
                  </a:moveTo>
                  <a:lnTo>
                    <a:pt x="42551235" y="13187680"/>
                  </a:lnTo>
                  <a:cubicBezTo>
                    <a:pt x="42551235" y="13436600"/>
                    <a:pt x="42348035" y="13639800"/>
                    <a:pt x="42099117" y="13639800"/>
                  </a:cubicBezTo>
                  <a:lnTo>
                    <a:pt x="7706360" y="13639800"/>
                  </a:lnTo>
                  <a:lnTo>
                    <a:pt x="6588760" y="12920980"/>
                  </a:lnTo>
                  <a:lnTo>
                    <a:pt x="2498090" y="12920980"/>
                  </a:lnTo>
                  <a:lnTo>
                    <a:pt x="1614170" y="13639800"/>
                  </a:lnTo>
                  <a:lnTo>
                    <a:pt x="452120" y="13639800"/>
                  </a:lnTo>
                  <a:cubicBezTo>
                    <a:pt x="203200" y="13639800"/>
                    <a:pt x="0" y="13436600"/>
                    <a:pt x="0" y="13187680"/>
                  </a:cubicBezTo>
                  <a:lnTo>
                    <a:pt x="0" y="452120"/>
                  </a:lnTo>
                  <a:cubicBezTo>
                    <a:pt x="0" y="203200"/>
                    <a:pt x="203200" y="0"/>
                    <a:pt x="452120" y="0"/>
                  </a:cubicBezTo>
                  <a:lnTo>
                    <a:pt x="42099117" y="0"/>
                  </a:lnTo>
                  <a:cubicBezTo>
                    <a:pt x="42198178" y="0"/>
                    <a:pt x="42293428" y="31750"/>
                    <a:pt x="42372167" y="92710"/>
                  </a:cubicBezTo>
                  <a:cubicBezTo>
                    <a:pt x="42485196" y="179070"/>
                    <a:pt x="42551235" y="309880"/>
                    <a:pt x="42551235" y="452120"/>
                  </a:cubicBezTo>
                  <a:close/>
                </a:path>
              </a:pathLst>
            </a:custGeom>
            <a:blipFill>
              <a:blip r:embed="rId9"/>
              <a:stretch>
                <a:fillRect l="-89" t="-52971" r="-89" b="-25613"/>
              </a:stretch>
            </a:blipFill>
          </p:spPr>
        </p:sp>
        <p:sp>
          <p:nvSpPr>
            <p:cNvPr name="Freeform 12" id="12"/>
            <p:cNvSpPr/>
            <p:nvPr/>
          </p:nvSpPr>
          <p:spPr>
            <a:xfrm flipH="false" flipV="false" rot="0">
              <a:off x="0" y="0"/>
              <a:ext cx="42626167" cy="13717270"/>
            </a:xfrm>
            <a:custGeom>
              <a:avLst/>
              <a:gdLst/>
              <a:ahLst/>
              <a:cxnLst/>
              <a:rect r="r" b="b" t="t" l="l"/>
              <a:pathLst>
                <a:path h="13717270" w="42626167">
                  <a:moveTo>
                    <a:pt x="2523490" y="12387580"/>
                  </a:moveTo>
                  <a:lnTo>
                    <a:pt x="834390" y="12387580"/>
                  </a:lnTo>
                  <a:lnTo>
                    <a:pt x="834390" y="1785620"/>
                  </a:lnTo>
                  <a:lnTo>
                    <a:pt x="2327910" y="293370"/>
                  </a:lnTo>
                  <a:lnTo>
                    <a:pt x="32652857" y="293370"/>
                  </a:lnTo>
                  <a:lnTo>
                    <a:pt x="33426285" y="835660"/>
                  </a:lnTo>
                  <a:lnTo>
                    <a:pt x="41793046" y="835660"/>
                  </a:lnTo>
                  <a:lnTo>
                    <a:pt x="41793046" y="11247120"/>
                  </a:lnTo>
                  <a:lnTo>
                    <a:pt x="42335335" y="12192000"/>
                  </a:lnTo>
                  <a:lnTo>
                    <a:pt x="42335335" y="13227050"/>
                  </a:lnTo>
                  <a:cubicBezTo>
                    <a:pt x="42335335" y="13336270"/>
                    <a:pt x="42246435" y="13425170"/>
                    <a:pt x="42138485" y="13425170"/>
                  </a:cubicBezTo>
                  <a:lnTo>
                    <a:pt x="7819390" y="13425170"/>
                  </a:lnTo>
                  <a:lnTo>
                    <a:pt x="6700520" y="12706350"/>
                  </a:lnTo>
                  <a:lnTo>
                    <a:pt x="2523490" y="12706350"/>
                  </a:lnTo>
                  <a:lnTo>
                    <a:pt x="2523490" y="12388850"/>
                  </a:lnTo>
                  <a:close/>
                  <a:moveTo>
                    <a:pt x="872490" y="12349480"/>
                  </a:moveTo>
                  <a:lnTo>
                    <a:pt x="2561590" y="12349480"/>
                  </a:lnTo>
                  <a:lnTo>
                    <a:pt x="2561590" y="12666980"/>
                  </a:lnTo>
                  <a:lnTo>
                    <a:pt x="6711950" y="12666980"/>
                  </a:lnTo>
                  <a:lnTo>
                    <a:pt x="6789420" y="12716511"/>
                  </a:lnTo>
                  <a:lnTo>
                    <a:pt x="7830820" y="13385800"/>
                  </a:lnTo>
                  <a:lnTo>
                    <a:pt x="42137217" y="13385800"/>
                  </a:lnTo>
                  <a:cubicBezTo>
                    <a:pt x="42224846" y="13385800"/>
                    <a:pt x="42295967" y="13314680"/>
                    <a:pt x="42295967" y="13225780"/>
                  </a:cubicBezTo>
                  <a:lnTo>
                    <a:pt x="42295967" y="12200890"/>
                  </a:lnTo>
                  <a:lnTo>
                    <a:pt x="41753678" y="11256011"/>
                  </a:lnTo>
                  <a:lnTo>
                    <a:pt x="41753678" y="872490"/>
                  </a:lnTo>
                  <a:lnTo>
                    <a:pt x="33412317" y="872490"/>
                  </a:lnTo>
                  <a:lnTo>
                    <a:pt x="32638885" y="330200"/>
                  </a:lnTo>
                  <a:lnTo>
                    <a:pt x="2343150" y="330200"/>
                  </a:lnTo>
                  <a:lnTo>
                    <a:pt x="872490" y="1800860"/>
                  </a:lnTo>
                  <a:lnTo>
                    <a:pt x="872490" y="12349480"/>
                  </a:lnTo>
                  <a:close/>
                  <a:moveTo>
                    <a:pt x="1658620" y="13716000"/>
                  </a:moveTo>
                  <a:lnTo>
                    <a:pt x="490220" y="13716000"/>
                  </a:lnTo>
                  <a:cubicBezTo>
                    <a:pt x="219710" y="13716000"/>
                    <a:pt x="0" y="13496289"/>
                    <a:pt x="0" y="13225780"/>
                  </a:cubicBezTo>
                  <a:lnTo>
                    <a:pt x="0" y="490220"/>
                  </a:lnTo>
                  <a:cubicBezTo>
                    <a:pt x="0" y="219710"/>
                    <a:pt x="219710" y="0"/>
                    <a:pt x="490220" y="0"/>
                  </a:cubicBezTo>
                  <a:lnTo>
                    <a:pt x="42137217" y="0"/>
                  </a:lnTo>
                  <a:cubicBezTo>
                    <a:pt x="42245167" y="0"/>
                    <a:pt x="42348035" y="34290"/>
                    <a:pt x="42433128" y="100330"/>
                  </a:cubicBezTo>
                  <a:cubicBezTo>
                    <a:pt x="42556317" y="194310"/>
                    <a:pt x="42626167" y="336550"/>
                    <a:pt x="42626167" y="490220"/>
                  </a:cubicBezTo>
                  <a:lnTo>
                    <a:pt x="42626167" y="13225780"/>
                  </a:lnTo>
                  <a:cubicBezTo>
                    <a:pt x="42626167" y="13496289"/>
                    <a:pt x="42406457" y="13716000"/>
                    <a:pt x="42135946" y="13716000"/>
                  </a:cubicBezTo>
                  <a:lnTo>
                    <a:pt x="7733030" y="13716000"/>
                  </a:lnTo>
                  <a:lnTo>
                    <a:pt x="7727950" y="13713461"/>
                  </a:lnTo>
                  <a:lnTo>
                    <a:pt x="6614161" y="12998450"/>
                  </a:lnTo>
                  <a:lnTo>
                    <a:pt x="2548890" y="12998450"/>
                  </a:lnTo>
                  <a:lnTo>
                    <a:pt x="1664970" y="13717270"/>
                  </a:lnTo>
                  <a:lnTo>
                    <a:pt x="1658620" y="13717270"/>
                  </a:lnTo>
                  <a:close/>
                  <a:moveTo>
                    <a:pt x="1249680" y="13677900"/>
                  </a:moveTo>
                  <a:lnTo>
                    <a:pt x="1652270" y="13677900"/>
                  </a:lnTo>
                  <a:lnTo>
                    <a:pt x="2536190" y="12959080"/>
                  </a:lnTo>
                  <a:lnTo>
                    <a:pt x="6626860" y="12959080"/>
                  </a:lnTo>
                  <a:lnTo>
                    <a:pt x="7744460" y="13677900"/>
                  </a:lnTo>
                  <a:lnTo>
                    <a:pt x="42135946" y="13677900"/>
                  </a:lnTo>
                  <a:cubicBezTo>
                    <a:pt x="42384867" y="13677900"/>
                    <a:pt x="42588067" y="13474700"/>
                    <a:pt x="42588067" y="13225780"/>
                  </a:cubicBezTo>
                  <a:lnTo>
                    <a:pt x="42588067" y="490220"/>
                  </a:lnTo>
                  <a:cubicBezTo>
                    <a:pt x="42588067" y="347980"/>
                    <a:pt x="42523296" y="217170"/>
                    <a:pt x="42410267" y="130810"/>
                  </a:cubicBezTo>
                  <a:cubicBezTo>
                    <a:pt x="42331525" y="69850"/>
                    <a:pt x="42236275" y="38100"/>
                    <a:pt x="42137217" y="38100"/>
                  </a:cubicBezTo>
                  <a:lnTo>
                    <a:pt x="490220" y="38100"/>
                  </a:lnTo>
                  <a:cubicBezTo>
                    <a:pt x="240030" y="38100"/>
                    <a:pt x="38100" y="241300"/>
                    <a:pt x="38100" y="490220"/>
                  </a:cubicBezTo>
                  <a:lnTo>
                    <a:pt x="38100" y="13225780"/>
                  </a:lnTo>
                  <a:cubicBezTo>
                    <a:pt x="38100" y="13474700"/>
                    <a:pt x="241300" y="13677900"/>
                    <a:pt x="490220" y="13677900"/>
                  </a:cubicBezTo>
                  <a:lnTo>
                    <a:pt x="1249680" y="13677900"/>
                  </a:lnTo>
                  <a:close/>
                </a:path>
              </a:pathLst>
            </a:custGeom>
            <a:solidFill>
              <a:srgbClr val="DF8D1F"/>
            </a:solidFill>
          </p:spPr>
        </p:sp>
      </p:grpSp>
      <p:grpSp>
        <p:nvGrpSpPr>
          <p:cNvPr name="Group 13" id="13"/>
          <p:cNvGrpSpPr/>
          <p:nvPr/>
        </p:nvGrpSpPr>
        <p:grpSpPr>
          <a:xfrm rot="0">
            <a:off x="11160582" y="337329"/>
            <a:ext cx="5079829" cy="1615650"/>
            <a:chOff x="0" y="0"/>
            <a:chExt cx="43125025" cy="13716000"/>
          </a:xfrm>
        </p:grpSpPr>
        <p:sp>
          <p:nvSpPr>
            <p:cNvPr name="Freeform 14" id="14"/>
            <p:cNvSpPr/>
            <p:nvPr/>
          </p:nvSpPr>
          <p:spPr>
            <a:xfrm flipH="false" flipV="false" rot="0">
              <a:off x="38100" y="38100"/>
              <a:ext cx="43050095" cy="13639800"/>
            </a:xfrm>
            <a:custGeom>
              <a:avLst/>
              <a:gdLst/>
              <a:ahLst/>
              <a:cxnLst/>
              <a:rect r="r" b="b" t="t" l="l"/>
              <a:pathLst>
                <a:path h="13639800" w="43050095">
                  <a:moveTo>
                    <a:pt x="43050095" y="452120"/>
                  </a:moveTo>
                  <a:lnTo>
                    <a:pt x="43050095" y="13187680"/>
                  </a:lnTo>
                  <a:cubicBezTo>
                    <a:pt x="43050095" y="13436600"/>
                    <a:pt x="42846895" y="13639800"/>
                    <a:pt x="42597974" y="13639800"/>
                  </a:cubicBezTo>
                  <a:lnTo>
                    <a:pt x="7706360" y="13639800"/>
                  </a:lnTo>
                  <a:lnTo>
                    <a:pt x="6588760" y="12920980"/>
                  </a:lnTo>
                  <a:lnTo>
                    <a:pt x="2498090" y="12920980"/>
                  </a:lnTo>
                  <a:lnTo>
                    <a:pt x="1614170" y="13639800"/>
                  </a:lnTo>
                  <a:lnTo>
                    <a:pt x="452120" y="13639800"/>
                  </a:lnTo>
                  <a:cubicBezTo>
                    <a:pt x="203200" y="13639800"/>
                    <a:pt x="0" y="13436600"/>
                    <a:pt x="0" y="13187680"/>
                  </a:cubicBezTo>
                  <a:lnTo>
                    <a:pt x="0" y="452120"/>
                  </a:lnTo>
                  <a:cubicBezTo>
                    <a:pt x="0" y="203200"/>
                    <a:pt x="203200" y="0"/>
                    <a:pt x="452120" y="0"/>
                  </a:cubicBezTo>
                  <a:lnTo>
                    <a:pt x="42597974" y="0"/>
                  </a:lnTo>
                  <a:cubicBezTo>
                    <a:pt x="42697034" y="0"/>
                    <a:pt x="42792284" y="31750"/>
                    <a:pt x="42871024" y="92710"/>
                  </a:cubicBezTo>
                  <a:cubicBezTo>
                    <a:pt x="42984055" y="179070"/>
                    <a:pt x="43050095" y="309880"/>
                    <a:pt x="43050095" y="452120"/>
                  </a:cubicBezTo>
                  <a:close/>
                </a:path>
              </a:pathLst>
            </a:custGeom>
            <a:blipFill>
              <a:blip r:embed="rId10"/>
              <a:stretch>
                <a:fillRect l="0" t="-23345" r="0" b="-87069"/>
              </a:stretch>
            </a:blipFill>
          </p:spPr>
        </p:sp>
        <p:sp>
          <p:nvSpPr>
            <p:cNvPr name="Freeform 15" id="15"/>
            <p:cNvSpPr/>
            <p:nvPr/>
          </p:nvSpPr>
          <p:spPr>
            <a:xfrm flipH="false" flipV="false" rot="0">
              <a:off x="0" y="0"/>
              <a:ext cx="43125024" cy="13717270"/>
            </a:xfrm>
            <a:custGeom>
              <a:avLst/>
              <a:gdLst/>
              <a:ahLst/>
              <a:cxnLst/>
              <a:rect r="r" b="b" t="t" l="l"/>
              <a:pathLst>
                <a:path h="13717270" w="43125024">
                  <a:moveTo>
                    <a:pt x="2523490" y="12387580"/>
                  </a:moveTo>
                  <a:lnTo>
                    <a:pt x="834390" y="12387580"/>
                  </a:lnTo>
                  <a:lnTo>
                    <a:pt x="834390" y="1785620"/>
                  </a:lnTo>
                  <a:lnTo>
                    <a:pt x="2327910" y="293370"/>
                  </a:lnTo>
                  <a:lnTo>
                    <a:pt x="33151716" y="293370"/>
                  </a:lnTo>
                  <a:lnTo>
                    <a:pt x="33925145" y="835660"/>
                  </a:lnTo>
                  <a:lnTo>
                    <a:pt x="42291905" y="835660"/>
                  </a:lnTo>
                  <a:lnTo>
                    <a:pt x="42291905" y="11247120"/>
                  </a:lnTo>
                  <a:lnTo>
                    <a:pt x="42834195" y="12192000"/>
                  </a:lnTo>
                  <a:lnTo>
                    <a:pt x="42834195" y="13227050"/>
                  </a:lnTo>
                  <a:cubicBezTo>
                    <a:pt x="42834195" y="13336270"/>
                    <a:pt x="42745295" y="13425170"/>
                    <a:pt x="42637345" y="13425170"/>
                  </a:cubicBezTo>
                  <a:lnTo>
                    <a:pt x="7819390" y="13425170"/>
                  </a:lnTo>
                  <a:lnTo>
                    <a:pt x="6700520" y="12706350"/>
                  </a:lnTo>
                  <a:lnTo>
                    <a:pt x="2523490" y="12706350"/>
                  </a:lnTo>
                  <a:lnTo>
                    <a:pt x="2523490" y="12388850"/>
                  </a:lnTo>
                  <a:close/>
                  <a:moveTo>
                    <a:pt x="872490" y="12349480"/>
                  </a:moveTo>
                  <a:lnTo>
                    <a:pt x="2561590" y="12349480"/>
                  </a:lnTo>
                  <a:lnTo>
                    <a:pt x="2561590" y="12666980"/>
                  </a:lnTo>
                  <a:lnTo>
                    <a:pt x="6711950" y="12666980"/>
                  </a:lnTo>
                  <a:lnTo>
                    <a:pt x="6789420" y="12716511"/>
                  </a:lnTo>
                  <a:lnTo>
                    <a:pt x="7830820" y="13385800"/>
                  </a:lnTo>
                  <a:lnTo>
                    <a:pt x="42636074" y="13385800"/>
                  </a:lnTo>
                  <a:cubicBezTo>
                    <a:pt x="42723705" y="13385800"/>
                    <a:pt x="42794824" y="13314680"/>
                    <a:pt x="42794824" y="13225780"/>
                  </a:cubicBezTo>
                  <a:lnTo>
                    <a:pt x="42794824" y="12200890"/>
                  </a:lnTo>
                  <a:lnTo>
                    <a:pt x="42252534" y="11256011"/>
                  </a:lnTo>
                  <a:lnTo>
                    <a:pt x="42252534" y="872490"/>
                  </a:lnTo>
                  <a:lnTo>
                    <a:pt x="33911174" y="872490"/>
                  </a:lnTo>
                  <a:lnTo>
                    <a:pt x="33137745" y="330200"/>
                  </a:lnTo>
                  <a:lnTo>
                    <a:pt x="2343150" y="330200"/>
                  </a:lnTo>
                  <a:lnTo>
                    <a:pt x="872490" y="1800860"/>
                  </a:lnTo>
                  <a:lnTo>
                    <a:pt x="872490" y="12349480"/>
                  </a:lnTo>
                  <a:close/>
                  <a:moveTo>
                    <a:pt x="1658620" y="13716000"/>
                  </a:moveTo>
                  <a:lnTo>
                    <a:pt x="490220" y="13716000"/>
                  </a:lnTo>
                  <a:cubicBezTo>
                    <a:pt x="219710" y="13716000"/>
                    <a:pt x="0" y="13496289"/>
                    <a:pt x="0" y="13225780"/>
                  </a:cubicBezTo>
                  <a:lnTo>
                    <a:pt x="0" y="490220"/>
                  </a:lnTo>
                  <a:cubicBezTo>
                    <a:pt x="0" y="219710"/>
                    <a:pt x="219710" y="0"/>
                    <a:pt x="490220" y="0"/>
                  </a:cubicBezTo>
                  <a:lnTo>
                    <a:pt x="42636074" y="0"/>
                  </a:lnTo>
                  <a:cubicBezTo>
                    <a:pt x="42744024" y="0"/>
                    <a:pt x="42846895" y="34290"/>
                    <a:pt x="42931984" y="100330"/>
                  </a:cubicBezTo>
                  <a:cubicBezTo>
                    <a:pt x="43055174" y="194310"/>
                    <a:pt x="43125024" y="336550"/>
                    <a:pt x="43125024" y="490220"/>
                  </a:cubicBezTo>
                  <a:lnTo>
                    <a:pt x="43125024" y="13225780"/>
                  </a:lnTo>
                  <a:cubicBezTo>
                    <a:pt x="43125024" y="13496289"/>
                    <a:pt x="42905316" y="13716000"/>
                    <a:pt x="42634805" y="13716000"/>
                  </a:cubicBezTo>
                  <a:lnTo>
                    <a:pt x="7733030" y="13716000"/>
                  </a:lnTo>
                  <a:lnTo>
                    <a:pt x="7727950" y="13713461"/>
                  </a:lnTo>
                  <a:lnTo>
                    <a:pt x="6614161" y="12998450"/>
                  </a:lnTo>
                  <a:lnTo>
                    <a:pt x="2548890" y="12998450"/>
                  </a:lnTo>
                  <a:lnTo>
                    <a:pt x="1664970" y="13717270"/>
                  </a:lnTo>
                  <a:lnTo>
                    <a:pt x="1658620" y="13717270"/>
                  </a:lnTo>
                  <a:close/>
                  <a:moveTo>
                    <a:pt x="1249680" y="13677900"/>
                  </a:moveTo>
                  <a:lnTo>
                    <a:pt x="1652270" y="13677900"/>
                  </a:lnTo>
                  <a:lnTo>
                    <a:pt x="2536190" y="12959080"/>
                  </a:lnTo>
                  <a:lnTo>
                    <a:pt x="6626860" y="12959080"/>
                  </a:lnTo>
                  <a:lnTo>
                    <a:pt x="7744460" y="13677900"/>
                  </a:lnTo>
                  <a:lnTo>
                    <a:pt x="42634805" y="13677900"/>
                  </a:lnTo>
                  <a:cubicBezTo>
                    <a:pt x="42883724" y="13677900"/>
                    <a:pt x="43086924" y="13474700"/>
                    <a:pt x="43086924" y="13225780"/>
                  </a:cubicBezTo>
                  <a:lnTo>
                    <a:pt x="43086924" y="490220"/>
                  </a:lnTo>
                  <a:cubicBezTo>
                    <a:pt x="43086924" y="347980"/>
                    <a:pt x="43022155" y="217170"/>
                    <a:pt x="42909124" y="130810"/>
                  </a:cubicBezTo>
                  <a:cubicBezTo>
                    <a:pt x="42830384" y="69850"/>
                    <a:pt x="42735134" y="38100"/>
                    <a:pt x="42636074" y="38100"/>
                  </a:cubicBezTo>
                  <a:lnTo>
                    <a:pt x="490220" y="38100"/>
                  </a:lnTo>
                  <a:cubicBezTo>
                    <a:pt x="240030" y="38100"/>
                    <a:pt x="38100" y="241300"/>
                    <a:pt x="38100" y="490220"/>
                  </a:cubicBezTo>
                  <a:lnTo>
                    <a:pt x="38100" y="13225780"/>
                  </a:lnTo>
                  <a:cubicBezTo>
                    <a:pt x="38100" y="13474700"/>
                    <a:pt x="241300" y="13677900"/>
                    <a:pt x="490220" y="13677900"/>
                  </a:cubicBezTo>
                  <a:lnTo>
                    <a:pt x="1249680" y="13677900"/>
                  </a:lnTo>
                  <a:close/>
                </a:path>
              </a:pathLst>
            </a:custGeom>
            <a:solidFill>
              <a:srgbClr val="DF8D1F"/>
            </a:solidFill>
          </p:spPr>
        </p:sp>
      </p:grpSp>
      <p:sp>
        <p:nvSpPr>
          <p:cNvPr name="Freeform 16" id="16"/>
          <p:cNvSpPr/>
          <p:nvPr/>
        </p:nvSpPr>
        <p:spPr>
          <a:xfrm flipH="false" flipV="false" rot="0">
            <a:off x="6604085" y="4774603"/>
            <a:ext cx="5079829" cy="1727142"/>
          </a:xfrm>
          <a:custGeom>
            <a:avLst/>
            <a:gdLst/>
            <a:ahLst/>
            <a:cxnLst/>
            <a:rect r="r" b="b" t="t" l="l"/>
            <a:pathLst>
              <a:path h="1727142" w="5079829">
                <a:moveTo>
                  <a:pt x="0" y="0"/>
                </a:moveTo>
                <a:lnTo>
                  <a:pt x="5079830" y="0"/>
                </a:lnTo>
                <a:lnTo>
                  <a:pt x="5079830" y="1727141"/>
                </a:lnTo>
                <a:lnTo>
                  <a:pt x="0" y="1727141"/>
                </a:lnTo>
                <a:lnTo>
                  <a:pt x="0" y="0"/>
                </a:lnTo>
                <a:close/>
              </a:path>
            </a:pathLst>
          </a:custGeom>
          <a:blipFill>
            <a:blip r:embed="rId3"/>
            <a:stretch>
              <a:fillRect l="0" t="0" r="0" b="0"/>
            </a:stretch>
          </a:blipFill>
        </p:spPr>
      </p:sp>
      <p:grpSp>
        <p:nvGrpSpPr>
          <p:cNvPr name="Group 17" id="17"/>
          <p:cNvGrpSpPr/>
          <p:nvPr/>
        </p:nvGrpSpPr>
        <p:grpSpPr>
          <a:xfrm rot="0">
            <a:off x="6604085" y="4795839"/>
            <a:ext cx="5079829" cy="1615650"/>
            <a:chOff x="0" y="0"/>
            <a:chExt cx="43125025" cy="13716000"/>
          </a:xfrm>
        </p:grpSpPr>
        <p:sp>
          <p:nvSpPr>
            <p:cNvPr name="Freeform 18" id="18"/>
            <p:cNvSpPr/>
            <p:nvPr/>
          </p:nvSpPr>
          <p:spPr>
            <a:xfrm flipH="false" flipV="false" rot="0">
              <a:off x="38100" y="38100"/>
              <a:ext cx="43050095" cy="13639800"/>
            </a:xfrm>
            <a:custGeom>
              <a:avLst/>
              <a:gdLst/>
              <a:ahLst/>
              <a:cxnLst/>
              <a:rect r="r" b="b" t="t" l="l"/>
              <a:pathLst>
                <a:path h="13639800" w="43050095">
                  <a:moveTo>
                    <a:pt x="43050095" y="452120"/>
                  </a:moveTo>
                  <a:lnTo>
                    <a:pt x="43050095" y="13187680"/>
                  </a:lnTo>
                  <a:cubicBezTo>
                    <a:pt x="43050095" y="13436600"/>
                    <a:pt x="42846895" y="13639800"/>
                    <a:pt x="42597974" y="13639800"/>
                  </a:cubicBezTo>
                  <a:lnTo>
                    <a:pt x="7706360" y="13639800"/>
                  </a:lnTo>
                  <a:lnTo>
                    <a:pt x="6588760" y="12920980"/>
                  </a:lnTo>
                  <a:lnTo>
                    <a:pt x="2498090" y="12920980"/>
                  </a:lnTo>
                  <a:lnTo>
                    <a:pt x="1614170" y="13639800"/>
                  </a:lnTo>
                  <a:lnTo>
                    <a:pt x="452120" y="13639800"/>
                  </a:lnTo>
                  <a:cubicBezTo>
                    <a:pt x="203200" y="13639800"/>
                    <a:pt x="0" y="13436600"/>
                    <a:pt x="0" y="13187680"/>
                  </a:cubicBezTo>
                  <a:lnTo>
                    <a:pt x="0" y="452120"/>
                  </a:lnTo>
                  <a:cubicBezTo>
                    <a:pt x="0" y="203200"/>
                    <a:pt x="203200" y="0"/>
                    <a:pt x="452120" y="0"/>
                  </a:cubicBezTo>
                  <a:lnTo>
                    <a:pt x="42597974" y="0"/>
                  </a:lnTo>
                  <a:cubicBezTo>
                    <a:pt x="42697034" y="0"/>
                    <a:pt x="42792284" y="31750"/>
                    <a:pt x="42871024" y="92710"/>
                  </a:cubicBezTo>
                  <a:cubicBezTo>
                    <a:pt x="42984055" y="179070"/>
                    <a:pt x="43050095" y="309880"/>
                    <a:pt x="43050095" y="452120"/>
                  </a:cubicBezTo>
                  <a:close/>
                </a:path>
              </a:pathLst>
            </a:custGeom>
            <a:blipFill>
              <a:blip r:embed="rId11"/>
              <a:stretch>
                <a:fillRect l="0" t="-37782" r="0" b="-37782"/>
              </a:stretch>
            </a:blipFill>
          </p:spPr>
        </p:sp>
        <p:sp>
          <p:nvSpPr>
            <p:cNvPr name="Freeform 19" id="19"/>
            <p:cNvSpPr/>
            <p:nvPr/>
          </p:nvSpPr>
          <p:spPr>
            <a:xfrm flipH="false" flipV="false" rot="0">
              <a:off x="0" y="0"/>
              <a:ext cx="43125024" cy="13717270"/>
            </a:xfrm>
            <a:custGeom>
              <a:avLst/>
              <a:gdLst/>
              <a:ahLst/>
              <a:cxnLst/>
              <a:rect r="r" b="b" t="t" l="l"/>
              <a:pathLst>
                <a:path h="13717270" w="43125024">
                  <a:moveTo>
                    <a:pt x="2523490" y="12387580"/>
                  </a:moveTo>
                  <a:lnTo>
                    <a:pt x="834390" y="12387580"/>
                  </a:lnTo>
                  <a:lnTo>
                    <a:pt x="834390" y="1785620"/>
                  </a:lnTo>
                  <a:lnTo>
                    <a:pt x="2327910" y="293370"/>
                  </a:lnTo>
                  <a:lnTo>
                    <a:pt x="33151716" y="293370"/>
                  </a:lnTo>
                  <a:lnTo>
                    <a:pt x="33925145" y="835660"/>
                  </a:lnTo>
                  <a:lnTo>
                    <a:pt x="42291905" y="835660"/>
                  </a:lnTo>
                  <a:lnTo>
                    <a:pt x="42291905" y="11247120"/>
                  </a:lnTo>
                  <a:lnTo>
                    <a:pt x="42834195" y="12192000"/>
                  </a:lnTo>
                  <a:lnTo>
                    <a:pt x="42834195" y="13227050"/>
                  </a:lnTo>
                  <a:cubicBezTo>
                    <a:pt x="42834195" y="13336270"/>
                    <a:pt x="42745295" y="13425170"/>
                    <a:pt x="42637345" y="13425170"/>
                  </a:cubicBezTo>
                  <a:lnTo>
                    <a:pt x="7819390" y="13425170"/>
                  </a:lnTo>
                  <a:lnTo>
                    <a:pt x="6700520" y="12706350"/>
                  </a:lnTo>
                  <a:lnTo>
                    <a:pt x="2523490" y="12706350"/>
                  </a:lnTo>
                  <a:lnTo>
                    <a:pt x="2523490" y="12388850"/>
                  </a:lnTo>
                  <a:close/>
                  <a:moveTo>
                    <a:pt x="872490" y="12349480"/>
                  </a:moveTo>
                  <a:lnTo>
                    <a:pt x="2561590" y="12349480"/>
                  </a:lnTo>
                  <a:lnTo>
                    <a:pt x="2561590" y="12666980"/>
                  </a:lnTo>
                  <a:lnTo>
                    <a:pt x="6711950" y="12666980"/>
                  </a:lnTo>
                  <a:lnTo>
                    <a:pt x="6789420" y="12716511"/>
                  </a:lnTo>
                  <a:lnTo>
                    <a:pt x="7830820" y="13385800"/>
                  </a:lnTo>
                  <a:lnTo>
                    <a:pt x="42636074" y="13385800"/>
                  </a:lnTo>
                  <a:cubicBezTo>
                    <a:pt x="42723705" y="13385800"/>
                    <a:pt x="42794824" y="13314680"/>
                    <a:pt x="42794824" y="13225780"/>
                  </a:cubicBezTo>
                  <a:lnTo>
                    <a:pt x="42794824" y="12200890"/>
                  </a:lnTo>
                  <a:lnTo>
                    <a:pt x="42252534" y="11256011"/>
                  </a:lnTo>
                  <a:lnTo>
                    <a:pt x="42252534" y="872490"/>
                  </a:lnTo>
                  <a:lnTo>
                    <a:pt x="33911174" y="872490"/>
                  </a:lnTo>
                  <a:lnTo>
                    <a:pt x="33137745" y="330200"/>
                  </a:lnTo>
                  <a:lnTo>
                    <a:pt x="2343150" y="330200"/>
                  </a:lnTo>
                  <a:lnTo>
                    <a:pt x="872490" y="1800860"/>
                  </a:lnTo>
                  <a:lnTo>
                    <a:pt x="872490" y="12349480"/>
                  </a:lnTo>
                  <a:close/>
                  <a:moveTo>
                    <a:pt x="1658620" y="13716000"/>
                  </a:moveTo>
                  <a:lnTo>
                    <a:pt x="490220" y="13716000"/>
                  </a:lnTo>
                  <a:cubicBezTo>
                    <a:pt x="219710" y="13716000"/>
                    <a:pt x="0" y="13496289"/>
                    <a:pt x="0" y="13225780"/>
                  </a:cubicBezTo>
                  <a:lnTo>
                    <a:pt x="0" y="490220"/>
                  </a:lnTo>
                  <a:cubicBezTo>
                    <a:pt x="0" y="219710"/>
                    <a:pt x="219710" y="0"/>
                    <a:pt x="490220" y="0"/>
                  </a:cubicBezTo>
                  <a:lnTo>
                    <a:pt x="42636074" y="0"/>
                  </a:lnTo>
                  <a:cubicBezTo>
                    <a:pt x="42744024" y="0"/>
                    <a:pt x="42846895" y="34290"/>
                    <a:pt x="42931984" y="100330"/>
                  </a:cubicBezTo>
                  <a:cubicBezTo>
                    <a:pt x="43055174" y="194310"/>
                    <a:pt x="43125024" y="336550"/>
                    <a:pt x="43125024" y="490220"/>
                  </a:cubicBezTo>
                  <a:lnTo>
                    <a:pt x="43125024" y="13225780"/>
                  </a:lnTo>
                  <a:cubicBezTo>
                    <a:pt x="43125024" y="13496289"/>
                    <a:pt x="42905316" y="13716000"/>
                    <a:pt x="42634805" y="13716000"/>
                  </a:cubicBezTo>
                  <a:lnTo>
                    <a:pt x="7733030" y="13716000"/>
                  </a:lnTo>
                  <a:lnTo>
                    <a:pt x="7727950" y="13713461"/>
                  </a:lnTo>
                  <a:lnTo>
                    <a:pt x="6614161" y="12998450"/>
                  </a:lnTo>
                  <a:lnTo>
                    <a:pt x="2548890" y="12998450"/>
                  </a:lnTo>
                  <a:lnTo>
                    <a:pt x="1664970" y="13717270"/>
                  </a:lnTo>
                  <a:lnTo>
                    <a:pt x="1658620" y="13717270"/>
                  </a:lnTo>
                  <a:close/>
                  <a:moveTo>
                    <a:pt x="1249680" y="13677900"/>
                  </a:moveTo>
                  <a:lnTo>
                    <a:pt x="1652270" y="13677900"/>
                  </a:lnTo>
                  <a:lnTo>
                    <a:pt x="2536190" y="12959080"/>
                  </a:lnTo>
                  <a:lnTo>
                    <a:pt x="6626860" y="12959080"/>
                  </a:lnTo>
                  <a:lnTo>
                    <a:pt x="7744460" y="13677900"/>
                  </a:lnTo>
                  <a:lnTo>
                    <a:pt x="42634805" y="13677900"/>
                  </a:lnTo>
                  <a:cubicBezTo>
                    <a:pt x="42883724" y="13677900"/>
                    <a:pt x="43086924" y="13474700"/>
                    <a:pt x="43086924" y="13225780"/>
                  </a:cubicBezTo>
                  <a:lnTo>
                    <a:pt x="43086924" y="490220"/>
                  </a:lnTo>
                  <a:cubicBezTo>
                    <a:pt x="43086924" y="347980"/>
                    <a:pt x="43022155" y="217170"/>
                    <a:pt x="42909124" y="130810"/>
                  </a:cubicBezTo>
                  <a:cubicBezTo>
                    <a:pt x="42830384" y="69850"/>
                    <a:pt x="42735134" y="38100"/>
                    <a:pt x="42636074" y="38100"/>
                  </a:cubicBezTo>
                  <a:lnTo>
                    <a:pt x="490220" y="38100"/>
                  </a:lnTo>
                  <a:cubicBezTo>
                    <a:pt x="240030" y="38100"/>
                    <a:pt x="38100" y="241300"/>
                    <a:pt x="38100" y="490220"/>
                  </a:cubicBezTo>
                  <a:lnTo>
                    <a:pt x="38100" y="13225780"/>
                  </a:lnTo>
                  <a:cubicBezTo>
                    <a:pt x="38100" y="13474700"/>
                    <a:pt x="241300" y="13677900"/>
                    <a:pt x="490220" y="13677900"/>
                  </a:cubicBezTo>
                  <a:lnTo>
                    <a:pt x="1249680" y="13677900"/>
                  </a:lnTo>
                  <a:close/>
                </a:path>
              </a:pathLst>
            </a:custGeom>
            <a:solidFill>
              <a:srgbClr val="DF8D1F"/>
            </a:solidFill>
          </p:spPr>
        </p:sp>
      </p:grpSp>
      <p:sp>
        <p:nvSpPr>
          <p:cNvPr name="Freeform 20" id="20"/>
          <p:cNvSpPr/>
          <p:nvPr/>
        </p:nvSpPr>
        <p:spPr>
          <a:xfrm flipH="false" flipV="false" rot="0">
            <a:off x="15572574" y="5330067"/>
            <a:ext cx="2715426" cy="5746932"/>
          </a:xfrm>
          <a:custGeom>
            <a:avLst/>
            <a:gdLst/>
            <a:ahLst/>
            <a:cxnLst/>
            <a:rect r="r" b="b" t="t" l="l"/>
            <a:pathLst>
              <a:path h="5746932" w="2715426">
                <a:moveTo>
                  <a:pt x="0" y="0"/>
                </a:moveTo>
                <a:lnTo>
                  <a:pt x="2715426" y="0"/>
                </a:lnTo>
                <a:lnTo>
                  <a:pt x="2715426" y="5746932"/>
                </a:lnTo>
                <a:lnTo>
                  <a:pt x="0" y="5746932"/>
                </a:lnTo>
                <a:lnTo>
                  <a:pt x="0" y="0"/>
                </a:lnTo>
                <a:close/>
              </a:path>
            </a:pathLst>
          </a:custGeom>
          <a:blipFill>
            <a:blip r:embed="rId12"/>
            <a:stretch>
              <a:fillRect l="0" t="0" r="0" b="0"/>
            </a:stretch>
          </a:blipFill>
        </p:spPr>
      </p:sp>
      <p:sp>
        <p:nvSpPr>
          <p:cNvPr name="Freeform 21" id="21"/>
          <p:cNvSpPr/>
          <p:nvPr/>
        </p:nvSpPr>
        <p:spPr>
          <a:xfrm flipH="false" flipV="false" rot="0">
            <a:off x="15693653" y="5330067"/>
            <a:ext cx="1858945" cy="1582427"/>
          </a:xfrm>
          <a:custGeom>
            <a:avLst/>
            <a:gdLst/>
            <a:ahLst/>
            <a:cxnLst/>
            <a:rect r="r" b="b" t="t" l="l"/>
            <a:pathLst>
              <a:path h="1582427" w="1858945">
                <a:moveTo>
                  <a:pt x="0" y="0"/>
                </a:moveTo>
                <a:lnTo>
                  <a:pt x="1858945" y="0"/>
                </a:lnTo>
                <a:lnTo>
                  <a:pt x="1858945" y="1582426"/>
                </a:lnTo>
                <a:lnTo>
                  <a:pt x="0" y="1582426"/>
                </a:lnTo>
                <a:lnTo>
                  <a:pt x="0" y="0"/>
                </a:lnTo>
                <a:close/>
              </a:path>
            </a:pathLst>
          </a:custGeom>
          <a:blipFill>
            <a:blip r:embed="rId6"/>
            <a:stretch>
              <a:fillRect l="0" t="0" r="0" b="0"/>
            </a:stretch>
          </a:blipFill>
        </p:spPr>
      </p:sp>
      <p:sp>
        <p:nvSpPr>
          <p:cNvPr name="Freeform 22" id="22"/>
          <p:cNvSpPr/>
          <p:nvPr/>
        </p:nvSpPr>
        <p:spPr>
          <a:xfrm flipH="false" flipV="false" rot="0">
            <a:off x="15065003" y="8467766"/>
            <a:ext cx="2065773" cy="2464143"/>
          </a:xfrm>
          <a:custGeom>
            <a:avLst/>
            <a:gdLst/>
            <a:ahLst/>
            <a:cxnLst/>
            <a:rect r="r" b="b" t="t" l="l"/>
            <a:pathLst>
              <a:path h="2464143" w="2065773">
                <a:moveTo>
                  <a:pt x="0" y="0"/>
                </a:moveTo>
                <a:lnTo>
                  <a:pt x="2065774" y="0"/>
                </a:lnTo>
                <a:lnTo>
                  <a:pt x="2065774" y="2464143"/>
                </a:lnTo>
                <a:lnTo>
                  <a:pt x="0" y="2464143"/>
                </a:lnTo>
                <a:lnTo>
                  <a:pt x="0" y="0"/>
                </a:lnTo>
                <a:close/>
              </a:path>
            </a:pathLst>
          </a:custGeom>
          <a:blipFill>
            <a:blip r:embed="rId13"/>
            <a:stretch>
              <a:fillRect l="0" t="0" r="0" b="0"/>
            </a:stretch>
          </a:blipFill>
        </p:spPr>
      </p:sp>
      <p:sp>
        <p:nvSpPr>
          <p:cNvPr name="TextBox 23" id="23"/>
          <p:cNvSpPr txBox="true"/>
          <p:nvPr/>
        </p:nvSpPr>
        <p:spPr>
          <a:xfrm rot="0">
            <a:off x="1028700" y="2201092"/>
            <a:ext cx="7117607" cy="2278235"/>
          </a:xfrm>
          <a:prstGeom prst="rect">
            <a:avLst/>
          </a:prstGeom>
        </p:spPr>
        <p:txBody>
          <a:bodyPr anchor="t" rtlCol="false" tIns="0" lIns="0" bIns="0" rIns="0">
            <a:spAutoFit/>
          </a:bodyPr>
          <a:lstStyle/>
          <a:p>
            <a:pPr algn="ctr">
              <a:lnSpc>
                <a:spcPts val="3052"/>
              </a:lnSpc>
            </a:pPr>
            <a:r>
              <a:rPr lang="en-US" sz="2180" spc="-65">
                <a:solidFill>
                  <a:srgbClr val="42372A"/>
                </a:solidFill>
                <a:latin typeface="Maven Pro"/>
                <a:ea typeface="Maven Pro"/>
                <a:cs typeface="Maven Pro"/>
                <a:sym typeface="Maven Pro"/>
              </a:rPr>
              <a:t>Tính tất yếu ra đời:</a:t>
            </a:r>
          </a:p>
          <a:p>
            <a:pPr algn="ctr" marL="0" indent="0" lvl="0">
              <a:lnSpc>
                <a:spcPts val="3052"/>
              </a:lnSpc>
            </a:pPr>
            <a:r>
              <a:rPr lang="en-US" sz="2180" spc="-65">
                <a:solidFill>
                  <a:srgbClr val="42372A"/>
                </a:solidFill>
                <a:latin typeface="Maven Pro"/>
                <a:ea typeface="Maven Pro"/>
                <a:cs typeface="Maven Pro"/>
                <a:sym typeface="Maven Pro"/>
              </a:rPr>
              <a:t> Đảng Cộng sản Việt Nam do Chủ tịch</a:t>
            </a:r>
            <a:r>
              <a:rPr lang="en-US" sz="2180" spc="-65" u="none">
                <a:solidFill>
                  <a:srgbClr val="42372A"/>
                </a:solidFill>
                <a:latin typeface="Maven Pro"/>
                <a:ea typeface="Maven Pro"/>
                <a:cs typeface="Maven Pro"/>
                <a:sym typeface="Maven Pro"/>
              </a:rPr>
              <a:t> Hồ Chí Minh sáng lập, dựa trên chủ nghĩa Mác – Lênin, được vận dụng sáng tạo vào điều kiện Việt Nam.</a:t>
            </a:r>
          </a:p>
          <a:p>
            <a:pPr algn="ctr" marL="0" indent="0" lvl="0">
              <a:lnSpc>
                <a:spcPts val="3052"/>
              </a:lnSpc>
            </a:pPr>
            <a:r>
              <a:rPr lang="en-US" sz="2180" spc="-65" u="none">
                <a:solidFill>
                  <a:srgbClr val="42372A"/>
                </a:solidFill>
                <a:latin typeface="Maven Pro"/>
                <a:ea typeface="Maven Pro"/>
                <a:cs typeface="Maven Pro"/>
                <a:sym typeface="Maven Pro"/>
              </a:rPr>
              <a:t> Sự ra đời của Đảng là kết quả tất yếu của lịch sử, đáp ứng yêu cầu khách quan của phong trào cách mạng dân tộc.</a:t>
            </a:r>
          </a:p>
        </p:txBody>
      </p:sp>
      <p:sp>
        <p:nvSpPr>
          <p:cNvPr name="TextBox 24" id="24"/>
          <p:cNvSpPr txBox="true"/>
          <p:nvPr/>
        </p:nvSpPr>
        <p:spPr>
          <a:xfrm rot="0">
            <a:off x="10141693" y="2201092"/>
            <a:ext cx="7117607" cy="2278235"/>
          </a:xfrm>
          <a:prstGeom prst="rect">
            <a:avLst/>
          </a:prstGeom>
        </p:spPr>
        <p:txBody>
          <a:bodyPr anchor="t" rtlCol="false" tIns="0" lIns="0" bIns="0" rIns="0">
            <a:spAutoFit/>
          </a:bodyPr>
          <a:lstStyle/>
          <a:p>
            <a:pPr algn="ctr">
              <a:lnSpc>
                <a:spcPts val="3052"/>
              </a:lnSpc>
            </a:pPr>
            <a:r>
              <a:rPr lang="en-US" sz="2180" spc="-65">
                <a:solidFill>
                  <a:srgbClr val="42372A"/>
                </a:solidFill>
                <a:latin typeface="Maven Pro"/>
                <a:ea typeface="Maven Pro"/>
                <a:cs typeface="Maven Pro"/>
                <a:sym typeface="Maven Pro"/>
              </a:rPr>
              <a:t>Quy luật ra đời đặc thù:</a:t>
            </a:r>
          </a:p>
          <a:p>
            <a:pPr algn="ctr" marL="0" indent="0" lvl="0">
              <a:lnSpc>
                <a:spcPts val="3052"/>
              </a:lnSpc>
            </a:pPr>
            <a:r>
              <a:rPr lang="en-US" sz="2180" spc="-65">
                <a:solidFill>
                  <a:srgbClr val="42372A"/>
                </a:solidFill>
                <a:latin typeface="Maven Pro"/>
                <a:ea typeface="Maven Pro"/>
                <a:cs typeface="Maven Pro"/>
                <a:sym typeface="Maven Pro"/>
              </a:rPr>
              <a:t> </a:t>
            </a:r>
            <a:r>
              <a:rPr lang="en-US" sz="2180" spc="-65" u="none">
                <a:solidFill>
                  <a:srgbClr val="42372A"/>
                </a:solidFill>
                <a:latin typeface="Maven Pro"/>
                <a:ea typeface="Maven Pro"/>
                <a:cs typeface="Maven Pro"/>
                <a:sym typeface="Maven Pro"/>
              </a:rPr>
              <a:t>Đảng ra đời từ sự kết hợp giữa chủ nghĩa Mác – Lênin, phong trào công nhân và phong trào yêu nước – điểm sáng tạo của Hồ Chí Minh, phù hợp với xã hội thuộc địa nửa phong kiến, nơi mâu thuẫn chủ yếu là toàn dân tộc với đế quốc và tay sai.</a:t>
            </a:r>
          </a:p>
        </p:txBody>
      </p:sp>
      <p:sp>
        <p:nvSpPr>
          <p:cNvPr name="TextBox 25" id="25"/>
          <p:cNvSpPr txBox="true"/>
          <p:nvPr/>
        </p:nvSpPr>
        <p:spPr>
          <a:xfrm rot="0">
            <a:off x="5585197" y="6659603"/>
            <a:ext cx="7117607" cy="3040235"/>
          </a:xfrm>
          <a:prstGeom prst="rect">
            <a:avLst/>
          </a:prstGeom>
        </p:spPr>
        <p:txBody>
          <a:bodyPr anchor="t" rtlCol="false" tIns="0" lIns="0" bIns="0" rIns="0">
            <a:spAutoFit/>
          </a:bodyPr>
          <a:lstStyle/>
          <a:p>
            <a:pPr algn="ctr" marL="0" indent="0" lvl="0">
              <a:lnSpc>
                <a:spcPts val="3052"/>
              </a:lnSpc>
            </a:pPr>
            <a:r>
              <a:rPr lang="en-US" sz="2180" spc="-65">
                <a:solidFill>
                  <a:srgbClr val="42372A"/>
                </a:solidFill>
                <a:latin typeface="Maven Pro"/>
                <a:ea typeface="Maven Pro"/>
                <a:cs typeface="Maven Pro"/>
                <a:sym typeface="Maven Pro"/>
              </a:rPr>
              <a:t>Vai trò lãnh đạo của</a:t>
            </a:r>
            <a:r>
              <a:rPr lang="en-US" sz="2180" spc="-65">
                <a:solidFill>
                  <a:srgbClr val="42372A"/>
                </a:solidFill>
                <a:latin typeface="Maven Pro"/>
                <a:ea typeface="Maven Pro"/>
                <a:cs typeface="Maven Pro"/>
                <a:sym typeface="Maven Pro"/>
              </a:rPr>
              <a:t> </a:t>
            </a:r>
            <a:r>
              <a:rPr lang="en-US" sz="2180" spc="-65" u="none">
                <a:solidFill>
                  <a:srgbClr val="42372A"/>
                </a:solidFill>
                <a:latin typeface="Maven Pro"/>
                <a:ea typeface="Maven Pro"/>
                <a:cs typeface="Maven Pro"/>
                <a:sym typeface="Maven Pro"/>
              </a:rPr>
              <a:t>Đảng:</a:t>
            </a:r>
          </a:p>
          <a:p>
            <a:pPr algn="ctr" marL="0" indent="0" lvl="0">
              <a:lnSpc>
                <a:spcPts val="3052"/>
              </a:lnSpc>
            </a:pPr>
            <a:r>
              <a:rPr lang="en-US" sz="2180" spc="-65" u="none">
                <a:solidFill>
                  <a:srgbClr val="42372A"/>
                </a:solidFill>
                <a:latin typeface="Maven Pro"/>
                <a:ea typeface="Maven Pro"/>
                <a:cs typeface="Maven Pro"/>
                <a:sym typeface="Maven Pro"/>
              </a:rPr>
              <a:t> Sự lãnh đạo của Đảng là tất yếu khách quan, bảo đảm thắng lợi cho cách mạng Việt Nam.</a:t>
            </a:r>
          </a:p>
          <a:p>
            <a:pPr algn="ctr" marL="0" indent="0" lvl="0">
              <a:lnSpc>
                <a:spcPts val="3052"/>
              </a:lnSpc>
            </a:pPr>
            <a:r>
              <a:rPr lang="en-US" sz="2180" spc="-65" u="none">
                <a:solidFill>
                  <a:srgbClr val="42372A"/>
                </a:solidFill>
                <a:latin typeface="Maven Pro"/>
                <a:ea typeface="Maven Pro"/>
                <a:cs typeface="Maven Pro"/>
                <a:sym typeface="Maven Pro"/>
              </a:rPr>
              <a:t> Hồ Chí Minh khẳng định:</a:t>
            </a:r>
          </a:p>
          <a:p>
            <a:pPr algn="ctr" marL="0" indent="0" lvl="0">
              <a:lnSpc>
                <a:spcPts val="3052"/>
              </a:lnSpc>
            </a:pPr>
            <a:r>
              <a:rPr lang="en-US" sz="2180" spc="-65" u="none">
                <a:solidFill>
                  <a:srgbClr val="42372A"/>
                </a:solidFill>
                <a:latin typeface="Maven Pro"/>
                <a:ea typeface="Maven Pro"/>
                <a:cs typeface="Maven Pro"/>
                <a:sym typeface="Maven Pro"/>
              </a:rPr>
              <a:t>“Đảng có vững, cách mệnh mới thành công.”</a:t>
            </a:r>
          </a:p>
          <a:p>
            <a:pPr algn="ctr" marL="0" indent="0" lvl="0">
              <a:lnSpc>
                <a:spcPts val="3052"/>
              </a:lnSpc>
            </a:pPr>
            <a:r>
              <a:rPr lang="en-US" sz="2180" spc="-65" u="none">
                <a:solidFill>
                  <a:srgbClr val="42372A"/>
                </a:solidFill>
                <a:latin typeface="Maven Pro"/>
                <a:ea typeface="Maven Pro"/>
                <a:cs typeface="Maven Pro"/>
                <a:sym typeface="Maven Pro"/>
              </a:rPr>
              <a:t> Đảng là nhân tố quyết định hàng đầu, không thế lực nào thay thế được.</a:t>
            </a:r>
          </a:p>
          <a:p>
            <a:pPr algn="ctr" marL="0" indent="0" lvl="0">
              <a:lnSpc>
                <a:spcPts val="305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36444" b="0"/>
            </a:stretch>
          </a:blipFill>
        </p:spPr>
      </p:sp>
      <p:sp>
        <p:nvSpPr>
          <p:cNvPr name="Freeform 3" id="3"/>
          <p:cNvSpPr/>
          <p:nvPr/>
        </p:nvSpPr>
        <p:spPr>
          <a:xfrm flipH="false" flipV="false" rot="903189">
            <a:off x="9121312" y="2160151"/>
            <a:ext cx="5640265" cy="9047361"/>
          </a:xfrm>
          <a:custGeom>
            <a:avLst/>
            <a:gdLst/>
            <a:ahLst/>
            <a:cxnLst/>
            <a:rect r="r" b="b" t="t" l="l"/>
            <a:pathLst>
              <a:path h="9047361" w="5640265">
                <a:moveTo>
                  <a:pt x="0" y="0"/>
                </a:moveTo>
                <a:lnTo>
                  <a:pt x="5640265" y="0"/>
                </a:lnTo>
                <a:lnTo>
                  <a:pt x="5640265" y="9047361"/>
                </a:lnTo>
                <a:lnTo>
                  <a:pt x="0" y="9047361"/>
                </a:lnTo>
                <a:lnTo>
                  <a:pt x="0" y="0"/>
                </a:lnTo>
                <a:close/>
              </a:path>
            </a:pathLst>
          </a:custGeom>
          <a:blipFill>
            <a:blip r:embed="rId3"/>
            <a:stretch>
              <a:fillRect l="0" t="0" r="-60406" b="0"/>
            </a:stretch>
          </a:blipFill>
        </p:spPr>
      </p:sp>
      <p:sp>
        <p:nvSpPr>
          <p:cNvPr name="Freeform 4" id="4"/>
          <p:cNvSpPr/>
          <p:nvPr/>
        </p:nvSpPr>
        <p:spPr>
          <a:xfrm flipH="true" flipV="false" rot="0">
            <a:off x="10982156" y="6350935"/>
            <a:ext cx="7305844" cy="3936065"/>
          </a:xfrm>
          <a:custGeom>
            <a:avLst/>
            <a:gdLst/>
            <a:ahLst/>
            <a:cxnLst/>
            <a:rect r="r" b="b" t="t" l="l"/>
            <a:pathLst>
              <a:path h="3936065" w="7305844">
                <a:moveTo>
                  <a:pt x="7305844" y="0"/>
                </a:moveTo>
                <a:lnTo>
                  <a:pt x="0" y="0"/>
                </a:lnTo>
                <a:lnTo>
                  <a:pt x="0" y="3936065"/>
                </a:lnTo>
                <a:lnTo>
                  <a:pt x="7305844" y="3936065"/>
                </a:lnTo>
                <a:lnTo>
                  <a:pt x="7305844" y="0"/>
                </a:lnTo>
                <a:close/>
              </a:path>
            </a:pathLst>
          </a:custGeom>
          <a:blipFill>
            <a:blip r:embed="rId4"/>
            <a:stretch>
              <a:fillRect l="-4107" t="0" r="0" b="0"/>
            </a:stretch>
          </a:blipFill>
        </p:spPr>
      </p:sp>
      <p:sp>
        <p:nvSpPr>
          <p:cNvPr name="Freeform 5" id="5"/>
          <p:cNvSpPr/>
          <p:nvPr/>
        </p:nvSpPr>
        <p:spPr>
          <a:xfrm flipH="false" flipV="false" rot="-514145">
            <a:off x="14514103" y="-265590"/>
            <a:ext cx="4068495" cy="2588580"/>
          </a:xfrm>
          <a:custGeom>
            <a:avLst/>
            <a:gdLst/>
            <a:ahLst/>
            <a:cxnLst/>
            <a:rect r="r" b="b" t="t" l="l"/>
            <a:pathLst>
              <a:path h="2588580" w="4068495">
                <a:moveTo>
                  <a:pt x="0" y="0"/>
                </a:moveTo>
                <a:lnTo>
                  <a:pt x="4068495" y="0"/>
                </a:lnTo>
                <a:lnTo>
                  <a:pt x="4068495" y="2588580"/>
                </a:lnTo>
                <a:lnTo>
                  <a:pt x="0" y="2588580"/>
                </a:lnTo>
                <a:lnTo>
                  <a:pt x="0" y="0"/>
                </a:lnTo>
                <a:close/>
              </a:path>
            </a:pathLst>
          </a:custGeom>
          <a:blipFill>
            <a:blip r:embed="rId5"/>
            <a:stretch>
              <a:fillRect l="0" t="0" r="0" b="0"/>
            </a:stretch>
          </a:blipFill>
        </p:spPr>
      </p:sp>
      <p:sp>
        <p:nvSpPr>
          <p:cNvPr name="Freeform 6" id="6"/>
          <p:cNvSpPr/>
          <p:nvPr/>
        </p:nvSpPr>
        <p:spPr>
          <a:xfrm flipH="false" flipV="false" rot="-5006996">
            <a:off x="8161266" y="6872496"/>
            <a:ext cx="5695325" cy="1618848"/>
          </a:xfrm>
          <a:custGeom>
            <a:avLst/>
            <a:gdLst/>
            <a:ahLst/>
            <a:cxnLst/>
            <a:rect r="r" b="b" t="t" l="l"/>
            <a:pathLst>
              <a:path h="1618848" w="5695325">
                <a:moveTo>
                  <a:pt x="0" y="0"/>
                </a:moveTo>
                <a:lnTo>
                  <a:pt x="5695325" y="0"/>
                </a:lnTo>
                <a:lnTo>
                  <a:pt x="5695325" y="1618848"/>
                </a:lnTo>
                <a:lnTo>
                  <a:pt x="0" y="1618848"/>
                </a:lnTo>
                <a:lnTo>
                  <a:pt x="0" y="0"/>
                </a:lnTo>
                <a:close/>
              </a:path>
            </a:pathLst>
          </a:custGeom>
          <a:blipFill>
            <a:blip r:embed="rId6"/>
            <a:stretch>
              <a:fillRect l="0" t="0" r="-47384" b="0"/>
            </a:stretch>
          </a:blipFill>
        </p:spPr>
      </p:sp>
      <p:sp>
        <p:nvSpPr>
          <p:cNvPr name="Freeform 7" id="7"/>
          <p:cNvSpPr/>
          <p:nvPr/>
        </p:nvSpPr>
        <p:spPr>
          <a:xfrm flipH="false" flipV="false" rot="744227">
            <a:off x="12146889" y="3329855"/>
            <a:ext cx="2606291" cy="580595"/>
          </a:xfrm>
          <a:custGeom>
            <a:avLst/>
            <a:gdLst/>
            <a:ahLst/>
            <a:cxnLst/>
            <a:rect r="r" b="b" t="t" l="l"/>
            <a:pathLst>
              <a:path h="580595" w="2606291">
                <a:moveTo>
                  <a:pt x="0" y="0"/>
                </a:moveTo>
                <a:lnTo>
                  <a:pt x="2606291" y="0"/>
                </a:lnTo>
                <a:lnTo>
                  <a:pt x="2606291" y="580594"/>
                </a:lnTo>
                <a:lnTo>
                  <a:pt x="0" y="580594"/>
                </a:lnTo>
                <a:lnTo>
                  <a:pt x="0" y="0"/>
                </a:lnTo>
                <a:close/>
              </a:path>
            </a:pathLst>
          </a:custGeom>
          <a:blipFill>
            <a:blip r:embed="rId7"/>
            <a:stretch>
              <a:fillRect l="0" t="-385954" r="0" b="0"/>
            </a:stretch>
          </a:blipFill>
        </p:spPr>
      </p:sp>
      <p:sp>
        <p:nvSpPr>
          <p:cNvPr name="Freeform 8" id="8"/>
          <p:cNvSpPr/>
          <p:nvPr/>
        </p:nvSpPr>
        <p:spPr>
          <a:xfrm flipH="false" flipV="false" rot="3483644">
            <a:off x="-3838688" y="-4233492"/>
            <a:ext cx="6331306" cy="8229600"/>
          </a:xfrm>
          <a:custGeom>
            <a:avLst/>
            <a:gdLst/>
            <a:ahLst/>
            <a:cxnLst/>
            <a:rect r="r" b="b" t="t" l="l"/>
            <a:pathLst>
              <a:path h="8229600" w="6331306">
                <a:moveTo>
                  <a:pt x="0" y="0"/>
                </a:moveTo>
                <a:lnTo>
                  <a:pt x="6331305" y="0"/>
                </a:lnTo>
                <a:lnTo>
                  <a:pt x="6331305"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3369877">
            <a:off x="-3577306" y="-2984969"/>
            <a:ext cx="4269111" cy="10302531"/>
          </a:xfrm>
          <a:custGeom>
            <a:avLst/>
            <a:gdLst/>
            <a:ahLst/>
            <a:cxnLst/>
            <a:rect r="r" b="b" t="t" l="l"/>
            <a:pathLst>
              <a:path h="10302531" w="4269111">
                <a:moveTo>
                  <a:pt x="0" y="0"/>
                </a:moveTo>
                <a:lnTo>
                  <a:pt x="4269111" y="0"/>
                </a:lnTo>
                <a:lnTo>
                  <a:pt x="4269111" y="10302531"/>
                </a:lnTo>
                <a:lnTo>
                  <a:pt x="0" y="10302531"/>
                </a:lnTo>
                <a:lnTo>
                  <a:pt x="0" y="0"/>
                </a:lnTo>
                <a:close/>
              </a:path>
            </a:pathLst>
          </a:custGeom>
          <a:blipFill>
            <a:blip r:embed="rId9"/>
            <a:stretch>
              <a:fillRect l="0" t="0" r="0" b="0"/>
            </a:stretch>
          </a:blipFill>
        </p:spPr>
      </p:sp>
      <p:sp>
        <p:nvSpPr>
          <p:cNvPr name="Freeform 10" id="10"/>
          <p:cNvSpPr/>
          <p:nvPr/>
        </p:nvSpPr>
        <p:spPr>
          <a:xfrm flipH="false" flipV="false" rot="2530189">
            <a:off x="-1686886" y="-469471"/>
            <a:ext cx="4413123" cy="6190301"/>
          </a:xfrm>
          <a:custGeom>
            <a:avLst/>
            <a:gdLst/>
            <a:ahLst/>
            <a:cxnLst/>
            <a:rect r="r" b="b" t="t" l="l"/>
            <a:pathLst>
              <a:path h="6190301" w="4413123">
                <a:moveTo>
                  <a:pt x="0" y="0"/>
                </a:moveTo>
                <a:lnTo>
                  <a:pt x="4413123" y="0"/>
                </a:lnTo>
                <a:lnTo>
                  <a:pt x="4413123" y="6190301"/>
                </a:lnTo>
                <a:lnTo>
                  <a:pt x="0" y="6190301"/>
                </a:lnTo>
                <a:lnTo>
                  <a:pt x="0" y="0"/>
                </a:lnTo>
                <a:close/>
              </a:path>
            </a:pathLst>
          </a:custGeom>
          <a:blipFill>
            <a:blip r:embed="rId10"/>
            <a:stretch>
              <a:fillRect l="0" t="0" r="0" b="-32943"/>
            </a:stretch>
          </a:blipFill>
        </p:spPr>
      </p:sp>
      <p:sp>
        <p:nvSpPr>
          <p:cNvPr name="Freeform 11" id="11"/>
          <p:cNvSpPr/>
          <p:nvPr/>
        </p:nvSpPr>
        <p:spPr>
          <a:xfrm flipH="false" flipV="false" rot="2397060">
            <a:off x="-1411179" y="2946574"/>
            <a:ext cx="2596293" cy="704244"/>
          </a:xfrm>
          <a:custGeom>
            <a:avLst/>
            <a:gdLst/>
            <a:ahLst/>
            <a:cxnLst/>
            <a:rect r="r" b="b" t="t" l="l"/>
            <a:pathLst>
              <a:path h="704244" w="2596293">
                <a:moveTo>
                  <a:pt x="0" y="0"/>
                </a:moveTo>
                <a:lnTo>
                  <a:pt x="2596293" y="0"/>
                </a:lnTo>
                <a:lnTo>
                  <a:pt x="2596293" y="704244"/>
                </a:lnTo>
                <a:lnTo>
                  <a:pt x="0" y="704244"/>
                </a:lnTo>
                <a:lnTo>
                  <a:pt x="0" y="0"/>
                </a:lnTo>
                <a:close/>
              </a:path>
            </a:pathLst>
          </a:custGeom>
          <a:blipFill>
            <a:blip r:embed="rId11"/>
            <a:stretch>
              <a:fillRect l="0" t="0" r="0" b="0"/>
            </a:stretch>
          </a:blipFill>
        </p:spPr>
      </p:sp>
      <p:sp>
        <p:nvSpPr>
          <p:cNvPr name="TextBox 12" id="12"/>
          <p:cNvSpPr txBox="true"/>
          <p:nvPr/>
        </p:nvSpPr>
        <p:spPr>
          <a:xfrm rot="0">
            <a:off x="689491" y="4783281"/>
            <a:ext cx="16909019" cy="720439"/>
          </a:xfrm>
          <a:prstGeom prst="rect">
            <a:avLst/>
          </a:prstGeom>
        </p:spPr>
        <p:txBody>
          <a:bodyPr anchor="t" rtlCol="false" tIns="0" lIns="0" bIns="0" rIns="0">
            <a:spAutoFit/>
          </a:bodyPr>
          <a:lstStyle/>
          <a:p>
            <a:pPr algn="ctr">
              <a:lnSpc>
                <a:spcPts val="5681"/>
              </a:lnSpc>
            </a:pPr>
            <a:r>
              <a:rPr lang="en-US" sz="4774">
                <a:solidFill>
                  <a:srgbClr val="42372A"/>
                </a:solidFill>
                <a:latin typeface="Asap"/>
                <a:ea typeface="Asap"/>
                <a:cs typeface="Asap"/>
                <a:sym typeface="Asap"/>
              </a:rPr>
              <a:t>2. Đảng phải trong sạch, vững mạnh</a:t>
            </a:r>
          </a:p>
        </p:txBody>
      </p:sp>
      <p:sp>
        <p:nvSpPr>
          <p:cNvPr name="Freeform 13" id="13"/>
          <p:cNvSpPr/>
          <p:nvPr/>
        </p:nvSpPr>
        <p:spPr>
          <a:xfrm flipH="false" flipV="false" rot="903189">
            <a:off x="-107456" y="6108839"/>
            <a:ext cx="3085046" cy="4948620"/>
          </a:xfrm>
          <a:custGeom>
            <a:avLst/>
            <a:gdLst/>
            <a:ahLst/>
            <a:cxnLst/>
            <a:rect r="r" b="b" t="t" l="l"/>
            <a:pathLst>
              <a:path h="4948620" w="3085046">
                <a:moveTo>
                  <a:pt x="0" y="0"/>
                </a:moveTo>
                <a:lnTo>
                  <a:pt x="3085047" y="0"/>
                </a:lnTo>
                <a:lnTo>
                  <a:pt x="3085047" y="4948620"/>
                </a:lnTo>
                <a:lnTo>
                  <a:pt x="0" y="4948620"/>
                </a:lnTo>
                <a:lnTo>
                  <a:pt x="0" y="0"/>
                </a:lnTo>
                <a:close/>
              </a:path>
            </a:pathLst>
          </a:custGeom>
          <a:blipFill>
            <a:blip r:embed="rId3"/>
            <a:stretch>
              <a:fillRect l="0" t="0" r="-60406" b="0"/>
            </a:stretch>
          </a:blipFill>
        </p:spPr>
      </p:sp>
      <p:sp>
        <p:nvSpPr>
          <p:cNvPr name="Freeform 14" id="14"/>
          <p:cNvSpPr/>
          <p:nvPr/>
        </p:nvSpPr>
        <p:spPr>
          <a:xfrm flipH="false" flipV="false" rot="882489">
            <a:off x="299065" y="4443569"/>
            <a:ext cx="3915964" cy="2699117"/>
          </a:xfrm>
          <a:custGeom>
            <a:avLst/>
            <a:gdLst/>
            <a:ahLst/>
            <a:cxnLst/>
            <a:rect r="r" b="b" t="t" l="l"/>
            <a:pathLst>
              <a:path h="2699117" w="3915964">
                <a:moveTo>
                  <a:pt x="0" y="0"/>
                </a:moveTo>
                <a:lnTo>
                  <a:pt x="3915964" y="0"/>
                </a:lnTo>
                <a:lnTo>
                  <a:pt x="3915964" y="2699117"/>
                </a:lnTo>
                <a:lnTo>
                  <a:pt x="0" y="2699117"/>
                </a:lnTo>
                <a:lnTo>
                  <a:pt x="0" y="0"/>
                </a:lnTo>
                <a:close/>
              </a:path>
            </a:pathLst>
          </a:custGeom>
          <a:blipFill>
            <a:blip r:embed="rId12"/>
            <a:stretch>
              <a:fillRect l="0" t="0" r="0" b="-91003"/>
            </a:stretch>
          </a:blipFill>
        </p:spPr>
      </p:sp>
      <p:sp>
        <p:nvSpPr>
          <p:cNvPr name="Freeform 15" id="15"/>
          <p:cNvSpPr/>
          <p:nvPr/>
        </p:nvSpPr>
        <p:spPr>
          <a:xfrm flipH="false" flipV="false" rot="0">
            <a:off x="547714" y="5308341"/>
            <a:ext cx="2783921" cy="5155410"/>
          </a:xfrm>
          <a:custGeom>
            <a:avLst/>
            <a:gdLst/>
            <a:ahLst/>
            <a:cxnLst/>
            <a:rect r="r" b="b" t="t" l="l"/>
            <a:pathLst>
              <a:path h="5155410" w="2783921">
                <a:moveTo>
                  <a:pt x="0" y="0"/>
                </a:moveTo>
                <a:lnTo>
                  <a:pt x="2783921" y="0"/>
                </a:lnTo>
                <a:lnTo>
                  <a:pt x="2783921" y="5155410"/>
                </a:lnTo>
                <a:lnTo>
                  <a:pt x="0" y="5155410"/>
                </a:lnTo>
                <a:lnTo>
                  <a:pt x="0" y="0"/>
                </a:lnTo>
                <a:close/>
              </a:path>
            </a:pathLst>
          </a:custGeom>
          <a:blipFill>
            <a:blip r:embed="rId1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0" t="0" r="-36444" b="0"/>
            </a:stretch>
          </a:blipFill>
        </p:spPr>
      </p:sp>
      <p:sp>
        <p:nvSpPr>
          <p:cNvPr name="Freeform 3" id="3"/>
          <p:cNvSpPr/>
          <p:nvPr/>
        </p:nvSpPr>
        <p:spPr>
          <a:xfrm flipH="false" flipV="false" rot="0">
            <a:off x="-633964" y="-5234802"/>
            <a:ext cx="18921964" cy="17083352"/>
          </a:xfrm>
          <a:custGeom>
            <a:avLst/>
            <a:gdLst/>
            <a:ahLst/>
            <a:cxnLst/>
            <a:rect r="r" b="b" t="t" l="l"/>
            <a:pathLst>
              <a:path h="17083352" w="18921964">
                <a:moveTo>
                  <a:pt x="0" y="0"/>
                </a:moveTo>
                <a:lnTo>
                  <a:pt x="18921964" y="0"/>
                </a:lnTo>
                <a:lnTo>
                  <a:pt x="18921964" y="17083352"/>
                </a:lnTo>
                <a:lnTo>
                  <a:pt x="0" y="17083352"/>
                </a:lnTo>
                <a:lnTo>
                  <a:pt x="0" y="0"/>
                </a:lnTo>
                <a:close/>
              </a:path>
            </a:pathLst>
          </a:custGeom>
          <a:blipFill>
            <a:blip r:embed="rId3"/>
            <a:stretch>
              <a:fillRect l="0" t="-34427" r="-5167" b="-40301"/>
            </a:stretch>
          </a:blipFill>
        </p:spPr>
      </p:sp>
      <p:sp>
        <p:nvSpPr>
          <p:cNvPr name="Freeform 4" id="4"/>
          <p:cNvSpPr/>
          <p:nvPr/>
        </p:nvSpPr>
        <p:spPr>
          <a:xfrm flipH="false" flipV="false" rot="-965328">
            <a:off x="-620680" y="966382"/>
            <a:ext cx="3844774" cy="3406207"/>
          </a:xfrm>
          <a:custGeom>
            <a:avLst/>
            <a:gdLst/>
            <a:ahLst/>
            <a:cxnLst/>
            <a:rect r="r" b="b" t="t" l="l"/>
            <a:pathLst>
              <a:path h="3406207" w="3844774">
                <a:moveTo>
                  <a:pt x="0" y="0"/>
                </a:moveTo>
                <a:lnTo>
                  <a:pt x="3844774" y="0"/>
                </a:lnTo>
                <a:lnTo>
                  <a:pt x="3844774" y="3406207"/>
                </a:lnTo>
                <a:lnTo>
                  <a:pt x="0" y="3406207"/>
                </a:lnTo>
                <a:lnTo>
                  <a:pt x="0" y="0"/>
                </a:lnTo>
                <a:close/>
              </a:path>
            </a:pathLst>
          </a:custGeom>
          <a:blipFill>
            <a:blip r:embed="rId4"/>
            <a:stretch>
              <a:fillRect l="-71759" t="-68160" r="-1716" b="-19229"/>
            </a:stretch>
          </a:blipFill>
        </p:spPr>
      </p:sp>
      <p:sp>
        <p:nvSpPr>
          <p:cNvPr name="Freeform 5" id="5"/>
          <p:cNvSpPr/>
          <p:nvPr/>
        </p:nvSpPr>
        <p:spPr>
          <a:xfrm flipH="false" flipV="false" rot="-75504">
            <a:off x="15941215" y="2219957"/>
            <a:ext cx="2636171" cy="2590038"/>
          </a:xfrm>
          <a:custGeom>
            <a:avLst/>
            <a:gdLst/>
            <a:ahLst/>
            <a:cxnLst/>
            <a:rect r="r" b="b" t="t" l="l"/>
            <a:pathLst>
              <a:path h="2590038" w="2636171">
                <a:moveTo>
                  <a:pt x="0" y="0"/>
                </a:moveTo>
                <a:lnTo>
                  <a:pt x="2636170" y="0"/>
                </a:lnTo>
                <a:lnTo>
                  <a:pt x="2636170" y="2590037"/>
                </a:lnTo>
                <a:lnTo>
                  <a:pt x="0" y="2590037"/>
                </a:lnTo>
                <a:lnTo>
                  <a:pt x="0" y="0"/>
                </a:lnTo>
                <a:close/>
              </a:path>
            </a:pathLst>
          </a:custGeom>
          <a:blipFill>
            <a:blip r:embed="rId5"/>
            <a:stretch>
              <a:fillRect l="0" t="0" r="0" b="0"/>
            </a:stretch>
          </a:blipFill>
        </p:spPr>
      </p:sp>
      <p:sp>
        <p:nvSpPr>
          <p:cNvPr name="Freeform 6" id="6"/>
          <p:cNvSpPr/>
          <p:nvPr/>
        </p:nvSpPr>
        <p:spPr>
          <a:xfrm flipH="false" flipV="false" rot="-5400000">
            <a:off x="5167063" y="7203861"/>
            <a:ext cx="2596293" cy="704244"/>
          </a:xfrm>
          <a:custGeom>
            <a:avLst/>
            <a:gdLst/>
            <a:ahLst/>
            <a:cxnLst/>
            <a:rect r="r" b="b" t="t" l="l"/>
            <a:pathLst>
              <a:path h="704244" w="2596293">
                <a:moveTo>
                  <a:pt x="0" y="0"/>
                </a:moveTo>
                <a:lnTo>
                  <a:pt x="2596293" y="0"/>
                </a:lnTo>
                <a:lnTo>
                  <a:pt x="2596293" y="704244"/>
                </a:lnTo>
                <a:lnTo>
                  <a:pt x="0" y="704244"/>
                </a:lnTo>
                <a:lnTo>
                  <a:pt x="0" y="0"/>
                </a:lnTo>
                <a:close/>
              </a:path>
            </a:pathLst>
          </a:custGeom>
          <a:blipFill>
            <a:blip r:embed="rId6"/>
            <a:stretch>
              <a:fillRect l="0" t="0" r="0" b="0"/>
            </a:stretch>
          </a:blipFill>
        </p:spPr>
      </p:sp>
      <p:grpSp>
        <p:nvGrpSpPr>
          <p:cNvPr name="Group 7" id="7"/>
          <p:cNvGrpSpPr/>
          <p:nvPr/>
        </p:nvGrpSpPr>
        <p:grpSpPr>
          <a:xfrm rot="0">
            <a:off x="1028700" y="1028700"/>
            <a:ext cx="5788631" cy="1032967"/>
            <a:chOff x="0" y="0"/>
            <a:chExt cx="8581306" cy="1531313"/>
          </a:xfrm>
        </p:grpSpPr>
        <p:sp>
          <p:nvSpPr>
            <p:cNvPr name="Freeform 8" id="8"/>
            <p:cNvSpPr/>
            <p:nvPr/>
          </p:nvSpPr>
          <p:spPr>
            <a:xfrm flipH="false" flipV="false" rot="0">
              <a:off x="0" y="0"/>
              <a:ext cx="8581306" cy="1531313"/>
            </a:xfrm>
            <a:custGeom>
              <a:avLst/>
              <a:gdLst/>
              <a:ahLst/>
              <a:cxnLst/>
              <a:rect r="r" b="b" t="t" l="l"/>
              <a:pathLst>
                <a:path h="1531313" w="8581306">
                  <a:moveTo>
                    <a:pt x="40123" y="0"/>
                  </a:moveTo>
                  <a:lnTo>
                    <a:pt x="8541183" y="0"/>
                  </a:lnTo>
                  <a:cubicBezTo>
                    <a:pt x="8551825" y="0"/>
                    <a:pt x="8562030" y="4227"/>
                    <a:pt x="8569554" y="11752"/>
                  </a:cubicBezTo>
                  <a:cubicBezTo>
                    <a:pt x="8577080" y="19276"/>
                    <a:pt x="8581306" y="29482"/>
                    <a:pt x="8581306" y="40123"/>
                  </a:cubicBezTo>
                  <a:lnTo>
                    <a:pt x="8581306" y="1491190"/>
                  </a:lnTo>
                  <a:cubicBezTo>
                    <a:pt x="8581306" y="1501832"/>
                    <a:pt x="8577080" y="1512037"/>
                    <a:pt x="8569554" y="1519562"/>
                  </a:cubicBezTo>
                  <a:cubicBezTo>
                    <a:pt x="8562030" y="1527086"/>
                    <a:pt x="8551825" y="1531313"/>
                    <a:pt x="8541183" y="1531313"/>
                  </a:cubicBezTo>
                  <a:lnTo>
                    <a:pt x="40123" y="1531313"/>
                  </a:lnTo>
                  <a:cubicBezTo>
                    <a:pt x="29482" y="1531313"/>
                    <a:pt x="19276" y="1527086"/>
                    <a:pt x="11752" y="1519562"/>
                  </a:cubicBezTo>
                  <a:cubicBezTo>
                    <a:pt x="4227" y="1512037"/>
                    <a:pt x="0" y="1501832"/>
                    <a:pt x="0" y="1491190"/>
                  </a:cubicBezTo>
                  <a:lnTo>
                    <a:pt x="0" y="40123"/>
                  </a:lnTo>
                  <a:cubicBezTo>
                    <a:pt x="0" y="29482"/>
                    <a:pt x="4227" y="19276"/>
                    <a:pt x="11752" y="11752"/>
                  </a:cubicBezTo>
                  <a:cubicBezTo>
                    <a:pt x="19276" y="4227"/>
                    <a:pt x="29482" y="0"/>
                    <a:pt x="40123" y="0"/>
                  </a:cubicBezTo>
                  <a:close/>
                </a:path>
              </a:pathLst>
            </a:custGeom>
            <a:solidFill>
              <a:srgbClr val="C8C1A8"/>
            </a:solidFill>
            <a:ln cap="rnd">
              <a:noFill/>
              <a:prstDash val="sysDot"/>
              <a:round/>
            </a:ln>
          </p:spPr>
        </p:sp>
        <p:sp>
          <p:nvSpPr>
            <p:cNvPr name="TextBox 9" id="9"/>
            <p:cNvSpPr txBox="true"/>
            <p:nvPr/>
          </p:nvSpPr>
          <p:spPr>
            <a:xfrm>
              <a:off x="0" y="-66675"/>
              <a:ext cx="8581306" cy="1597988"/>
            </a:xfrm>
            <a:prstGeom prst="rect">
              <a:avLst/>
            </a:prstGeom>
          </p:spPr>
          <p:txBody>
            <a:bodyPr anchor="ctr" rtlCol="false" tIns="254000" lIns="254000" bIns="254000" rIns="254000"/>
            <a:lstStyle/>
            <a:p>
              <a:pPr algn="l">
                <a:lnSpc>
                  <a:spcPts val="4059"/>
                </a:lnSpc>
              </a:pPr>
              <a:r>
                <a:rPr lang="en-US" sz="2899">
                  <a:solidFill>
                    <a:srgbClr val="000000"/>
                  </a:solidFill>
                  <a:latin typeface="Maven Pro"/>
                  <a:ea typeface="Maven Pro"/>
                  <a:cs typeface="Maven Pro"/>
                  <a:sym typeface="Maven Pro"/>
                </a:rPr>
                <a:t>a. Đảng là đạo đức, là văn minh</a:t>
              </a:r>
            </a:p>
          </p:txBody>
        </p:sp>
      </p:grpSp>
      <p:grpSp>
        <p:nvGrpSpPr>
          <p:cNvPr name="Group 10" id="10"/>
          <p:cNvGrpSpPr>
            <a:grpSpLocks noChangeAspect="true"/>
          </p:cNvGrpSpPr>
          <p:nvPr/>
        </p:nvGrpSpPr>
        <p:grpSpPr>
          <a:xfrm rot="0">
            <a:off x="13449371" y="0"/>
            <a:ext cx="4838629" cy="4838629"/>
            <a:chOff x="0" y="0"/>
            <a:chExt cx="4572000" cy="4572000"/>
          </a:xfrm>
        </p:grpSpPr>
        <p:sp>
          <p:nvSpPr>
            <p:cNvPr name="Freeform 11" id="11"/>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7"/>
              <a:stretch>
                <a:fillRect l="-19488" t="0" r="-19488" b="0"/>
              </a:stretch>
            </a:blipFill>
          </p:spPr>
        </p:sp>
        <p:sp>
          <p:nvSpPr>
            <p:cNvPr name="Freeform 12" id="12"/>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8"/>
              <a:stretch>
                <a:fillRect l="0" t="0" r="0" b="0"/>
              </a:stretch>
            </a:blipFill>
          </p:spPr>
        </p:sp>
      </p:grpSp>
      <p:grpSp>
        <p:nvGrpSpPr>
          <p:cNvPr name="Group 13" id="13"/>
          <p:cNvGrpSpPr/>
          <p:nvPr/>
        </p:nvGrpSpPr>
        <p:grpSpPr>
          <a:xfrm rot="0">
            <a:off x="1028700" y="2772259"/>
            <a:ext cx="11010044" cy="5560593"/>
            <a:chOff x="0" y="0"/>
            <a:chExt cx="16321745" cy="8243253"/>
          </a:xfrm>
        </p:grpSpPr>
        <p:sp>
          <p:nvSpPr>
            <p:cNvPr name="Freeform 14" id="14"/>
            <p:cNvSpPr/>
            <p:nvPr/>
          </p:nvSpPr>
          <p:spPr>
            <a:xfrm flipH="false" flipV="false" rot="0">
              <a:off x="0" y="0"/>
              <a:ext cx="16321745" cy="8243253"/>
            </a:xfrm>
            <a:custGeom>
              <a:avLst/>
              <a:gdLst/>
              <a:ahLst/>
              <a:cxnLst/>
              <a:rect r="r" b="b" t="t" l="l"/>
              <a:pathLst>
                <a:path h="8243253" w="16321745">
                  <a:moveTo>
                    <a:pt x="21095" y="0"/>
                  </a:moveTo>
                  <a:lnTo>
                    <a:pt x="16300650" y="0"/>
                  </a:lnTo>
                  <a:cubicBezTo>
                    <a:pt x="16312300" y="0"/>
                    <a:pt x="16321745" y="9445"/>
                    <a:pt x="16321745" y="21095"/>
                  </a:cubicBezTo>
                  <a:lnTo>
                    <a:pt x="16321745" y="8222158"/>
                  </a:lnTo>
                  <a:cubicBezTo>
                    <a:pt x="16321745" y="8227752"/>
                    <a:pt x="16319522" y="8233118"/>
                    <a:pt x="16315567" y="8237074"/>
                  </a:cubicBezTo>
                  <a:cubicBezTo>
                    <a:pt x="16311611" y="8241030"/>
                    <a:pt x="16306245" y="8243253"/>
                    <a:pt x="16300650" y="8243253"/>
                  </a:cubicBezTo>
                  <a:lnTo>
                    <a:pt x="21095" y="8243253"/>
                  </a:lnTo>
                  <a:cubicBezTo>
                    <a:pt x="9445" y="8243253"/>
                    <a:pt x="0" y="8233808"/>
                    <a:pt x="0" y="8222158"/>
                  </a:cubicBezTo>
                  <a:lnTo>
                    <a:pt x="0" y="21095"/>
                  </a:lnTo>
                  <a:cubicBezTo>
                    <a:pt x="0" y="9445"/>
                    <a:pt x="9445" y="0"/>
                    <a:pt x="21095" y="0"/>
                  </a:cubicBezTo>
                  <a:close/>
                </a:path>
              </a:pathLst>
            </a:custGeom>
            <a:solidFill>
              <a:srgbClr val="C5BCA3"/>
            </a:solidFill>
            <a:ln cap="rnd">
              <a:noFill/>
              <a:prstDash val="sysDot"/>
              <a:round/>
            </a:ln>
          </p:spPr>
        </p:sp>
        <p:sp>
          <p:nvSpPr>
            <p:cNvPr name="TextBox 15" id="15"/>
            <p:cNvSpPr txBox="true"/>
            <p:nvPr/>
          </p:nvSpPr>
          <p:spPr>
            <a:xfrm>
              <a:off x="0" y="-66675"/>
              <a:ext cx="16321745" cy="8309928"/>
            </a:xfrm>
            <a:prstGeom prst="rect">
              <a:avLst/>
            </a:prstGeom>
          </p:spPr>
          <p:txBody>
            <a:bodyPr anchor="ctr" rtlCol="false" tIns="254000" lIns="254000" bIns="254000" rIns="254000"/>
            <a:lstStyle/>
            <a:p>
              <a:pPr algn="l" marL="626106" indent="-313053" lvl="1">
                <a:lnSpc>
                  <a:spcPts val="4059"/>
                </a:lnSpc>
                <a:buFont typeface="Arial"/>
                <a:buChar char="•"/>
              </a:pPr>
              <a:r>
                <a:rPr lang="en-US" sz="2899">
                  <a:solidFill>
                    <a:srgbClr val="000000"/>
                  </a:solidFill>
                  <a:latin typeface="Maven Pro"/>
                  <a:ea typeface="Maven Pro"/>
                  <a:cs typeface="Maven Pro"/>
                  <a:sym typeface="Maven Pro"/>
                </a:rPr>
                <a:t>Đạo đức là gốc của người cách mạng, nền tảng của Đảng.</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Mục tiêu: Vì dân, vì nước, xây dựng xã hội công bằng, hạnh phúc.</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Đảng không có lợi ích riêng, không phải tổ chức để làm quan phát tài.</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Đảng viên phải cần, kiệm, liêm, chính, chí công vô tư, là người lãnh đạo và người đầy tớ trung thành của nhân dân.</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Đảng văn minh tiêu biểu cho lương tâm, trí tuệ và danh dự dân tộc.</a:t>
              </a:r>
            </a:p>
            <a:p>
              <a:pPr algn="l">
                <a:lnSpc>
                  <a:spcPts val="4059"/>
                </a:lnSpc>
              </a:pPr>
            </a:p>
          </p:txBody>
        </p:sp>
      </p:grpSp>
      <p:grpSp>
        <p:nvGrpSpPr>
          <p:cNvPr name="Group 16" id="16"/>
          <p:cNvGrpSpPr>
            <a:grpSpLocks noChangeAspect="true"/>
          </p:cNvGrpSpPr>
          <p:nvPr/>
        </p:nvGrpSpPr>
        <p:grpSpPr>
          <a:xfrm rot="0">
            <a:off x="12038744" y="5475504"/>
            <a:ext cx="4811496" cy="4811496"/>
            <a:chOff x="0" y="0"/>
            <a:chExt cx="4572000" cy="4572000"/>
          </a:xfrm>
        </p:grpSpPr>
        <p:sp>
          <p:nvSpPr>
            <p:cNvPr name="Freeform 17" id="17"/>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9"/>
              <a:stretch>
                <a:fillRect l="0" t="-6042" r="0" b="-6042"/>
              </a:stretch>
            </a:blipFill>
          </p:spPr>
        </p:sp>
        <p:sp>
          <p:nvSpPr>
            <p:cNvPr name="Freeform 18" id="18"/>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8"/>
              <a:stretch>
                <a:fillRect l="0" t="0" r="0" b="0"/>
              </a:stretch>
            </a:blipFill>
          </p:spPr>
        </p:sp>
      </p:grpSp>
      <p:sp>
        <p:nvSpPr>
          <p:cNvPr name="Freeform 19" id="19"/>
          <p:cNvSpPr/>
          <p:nvPr/>
        </p:nvSpPr>
        <p:spPr>
          <a:xfrm flipH="false" flipV="false" rot="0">
            <a:off x="-179681" y="7368116"/>
            <a:ext cx="1895977" cy="3511069"/>
          </a:xfrm>
          <a:custGeom>
            <a:avLst/>
            <a:gdLst/>
            <a:ahLst/>
            <a:cxnLst/>
            <a:rect r="r" b="b" t="t" l="l"/>
            <a:pathLst>
              <a:path h="3511069" w="1895977">
                <a:moveTo>
                  <a:pt x="0" y="0"/>
                </a:moveTo>
                <a:lnTo>
                  <a:pt x="1895978" y="0"/>
                </a:lnTo>
                <a:lnTo>
                  <a:pt x="1895978" y="3511069"/>
                </a:lnTo>
                <a:lnTo>
                  <a:pt x="0" y="3511069"/>
                </a:lnTo>
                <a:lnTo>
                  <a:pt x="0" y="0"/>
                </a:lnTo>
                <a:close/>
              </a:path>
            </a:pathLst>
          </a:custGeom>
          <a:blipFill>
            <a:blip r:embed="rId10"/>
            <a:stretch>
              <a:fillRect l="0" t="0" r="0" b="0"/>
            </a:stretch>
          </a:blipFill>
        </p:spPr>
      </p:sp>
      <p:sp>
        <p:nvSpPr>
          <p:cNvPr name="Freeform 20" id="20"/>
          <p:cNvSpPr/>
          <p:nvPr/>
        </p:nvSpPr>
        <p:spPr>
          <a:xfrm flipH="false" flipV="false" rot="0">
            <a:off x="-179681" y="6924658"/>
            <a:ext cx="2411839" cy="1929471"/>
          </a:xfrm>
          <a:custGeom>
            <a:avLst/>
            <a:gdLst/>
            <a:ahLst/>
            <a:cxnLst/>
            <a:rect r="r" b="b" t="t" l="l"/>
            <a:pathLst>
              <a:path h="1929471" w="2411839">
                <a:moveTo>
                  <a:pt x="0" y="0"/>
                </a:moveTo>
                <a:lnTo>
                  <a:pt x="2411839" y="0"/>
                </a:lnTo>
                <a:lnTo>
                  <a:pt x="2411839" y="1929471"/>
                </a:lnTo>
                <a:lnTo>
                  <a:pt x="0" y="1929471"/>
                </a:lnTo>
                <a:lnTo>
                  <a:pt x="0" y="0"/>
                </a:lnTo>
                <a:close/>
              </a:path>
            </a:pathLst>
          </a:custGeom>
          <a:blipFill>
            <a:blip r:embed="rId11"/>
            <a:stretch>
              <a:fillRect l="0" t="0" r="0" b="0"/>
            </a:stretch>
          </a:blipFill>
        </p:spPr>
      </p:sp>
      <p:sp>
        <p:nvSpPr>
          <p:cNvPr name="Freeform 21" id="21"/>
          <p:cNvSpPr/>
          <p:nvPr/>
        </p:nvSpPr>
        <p:spPr>
          <a:xfrm flipH="false" flipV="false" rot="0">
            <a:off x="975602" y="8332852"/>
            <a:ext cx="1481388" cy="2407130"/>
          </a:xfrm>
          <a:custGeom>
            <a:avLst/>
            <a:gdLst/>
            <a:ahLst/>
            <a:cxnLst/>
            <a:rect r="r" b="b" t="t" l="l"/>
            <a:pathLst>
              <a:path h="2407130" w="1481388">
                <a:moveTo>
                  <a:pt x="0" y="0"/>
                </a:moveTo>
                <a:lnTo>
                  <a:pt x="1481389" y="0"/>
                </a:lnTo>
                <a:lnTo>
                  <a:pt x="1481389" y="2407130"/>
                </a:lnTo>
                <a:lnTo>
                  <a:pt x="0" y="2407130"/>
                </a:lnTo>
                <a:lnTo>
                  <a:pt x="0" y="0"/>
                </a:lnTo>
                <a:close/>
              </a:path>
            </a:pathLst>
          </a:custGeom>
          <a:blipFill>
            <a:blip r:embed="rId12"/>
            <a:stretch>
              <a:fillRect l="0" t="0" r="0" b="0"/>
            </a:stretch>
          </a:blipFill>
        </p:spPr>
      </p:sp>
      <p:sp>
        <p:nvSpPr>
          <p:cNvPr name="Freeform 22" id="22"/>
          <p:cNvSpPr/>
          <p:nvPr/>
        </p:nvSpPr>
        <p:spPr>
          <a:xfrm flipH="false" flipV="false" rot="0">
            <a:off x="-179681" y="8854129"/>
            <a:ext cx="1481388" cy="2407130"/>
          </a:xfrm>
          <a:custGeom>
            <a:avLst/>
            <a:gdLst/>
            <a:ahLst/>
            <a:cxnLst/>
            <a:rect r="r" b="b" t="t" l="l"/>
            <a:pathLst>
              <a:path h="2407130" w="1481388">
                <a:moveTo>
                  <a:pt x="0" y="0"/>
                </a:moveTo>
                <a:lnTo>
                  <a:pt x="1481388" y="0"/>
                </a:lnTo>
                <a:lnTo>
                  <a:pt x="1481388" y="2407131"/>
                </a:lnTo>
                <a:lnTo>
                  <a:pt x="0" y="2407131"/>
                </a:lnTo>
                <a:lnTo>
                  <a:pt x="0" y="0"/>
                </a:lnTo>
                <a:close/>
              </a:path>
            </a:pathLst>
          </a:custGeom>
          <a:blipFill>
            <a:blip r:embed="rId12"/>
            <a:stretch>
              <a:fillRect l="0" t="0" r="0" b="0"/>
            </a:stretch>
          </a:blipFill>
        </p:spPr>
      </p:sp>
      <p:sp>
        <p:nvSpPr>
          <p:cNvPr name="Freeform 23" id="23"/>
          <p:cNvSpPr/>
          <p:nvPr/>
        </p:nvSpPr>
        <p:spPr>
          <a:xfrm flipH="false" flipV="false" rot="0">
            <a:off x="12016645" y="3934412"/>
            <a:ext cx="2427848" cy="2323424"/>
          </a:xfrm>
          <a:custGeom>
            <a:avLst/>
            <a:gdLst/>
            <a:ahLst/>
            <a:cxnLst/>
            <a:rect r="r" b="b" t="t" l="l"/>
            <a:pathLst>
              <a:path h="2323424" w="2427848">
                <a:moveTo>
                  <a:pt x="0" y="0"/>
                </a:moveTo>
                <a:lnTo>
                  <a:pt x="2427848" y="0"/>
                </a:lnTo>
                <a:lnTo>
                  <a:pt x="2427848" y="2323424"/>
                </a:lnTo>
                <a:lnTo>
                  <a:pt x="0" y="2323424"/>
                </a:lnTo>
                <a:lnTo>
                  <a:pt x="0" y="0"/>
                </a:lnTo>
                <a:close/>
              </a:path>
            </a:pathLst>
          </a:custGeom>
          <a:blipFill>
            <a:blip r:embed="rId4"/>
            <a:stretch>
              <a:fillRect l="0" t="0" r="0" b="0"/>
            </a:stretch>
          </a:blipFill>
        </p:spPr>
      </p:sp>
      <p:sp>
        <p:nvSpPr>
          <p:cNvPr name="Freeform 24" id="24"/>
          <p:cNvSpPr/>
          <p:nvPr/>
        </p:nvSpPr>
        <p:spPr>
          <a:xfrm flipH="false" flipV="false" rot="0">
            <a:off x="16850241" y="7999976"/>
            <a:ext cx="1839250" cy="2516648"/>
          </a:xfrm>
          <a:custGeom>
            <a:avLst/>
            <a:gdLst/>
            <a:ahLst/>
            <a:cxnLst/>
            <a:rect r="r" b="b" t="t" l="l"/>
            <a:pathLst>
              <a:path h="2516648" w="1839250">
                <a:moveTo>
                  <a:pt x="0" y="0"/>
                </a:moveTo>
                <a:lnTo>
                  <a:pt x="1839250" y="0"/>
                </a:lnTo>
                <a:lnTo>
                  <a:pt x="1839250" y="2516648"/>
                </a:lnTo>
                <a:lnTo>
                  <a:pt x="0" y="2516648"/>
                </a:lnTo>
                <a:lnTo>
                  <a:pt x="0" y="0"/>
                </a:lnTo>
                <a:close/>
              </a:path>
            </a:pathLst>
          </a:custGeom>
          <a:blipFill>
            <a:blip r:embed="rId1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0" t="0" r="-36444" b="0"/>
            </a:stretch>
          </a:blipFill>
        </p:spPr>
      </p:sp>
      <p:sp>
        <p:nvSpPr>
          <p:cNvPr name="Freeform 3" id="3"/>
          <p:cNvSpPr/>
          <p:nvPr/>
        </p:nvSpPr>
        <p:spPr>
          <a:xfrm flipH="false" flipV="false" rot="0">
            <a:off x="9938937" y="2772259"/>
            <a:ext cx="7619577" cy="6879197"/>
          </a:xfrm>
          <a:custGeom>
            <a:avLst/>
            <a:gdLst/>
            <a:ahLst/>
            <a:cxnLst/>
            <a:rect r="r" b="b" t="t" l="l"/>
            <a:pathLst>
              <a:path h="6879197" w="7619577">
                <a:moveTo>
                  <a:pt x="0" y="0"/>
                </a:moveTo>
                <a:lnTo>
                  <a:pt x="7619578" y="0"/>
                </a:lnTo>
                <a:lnTo>
                  <a:pt x="7619578" y="6879197"/>
                </a:lnTo>
                <a:lnTo>
                  <a:pt x="0" y="6879197"/>
                </a:lnTo>
                <a:lnTo>
                  <a:pt x="0" y="0"/>
                </a:lnTo>
                <a:close/>
              </a:path>
            </a:pathLst>
          </a:custGeom>
          <a:blipFill>
            <a:blip r:embed="rId3"/>
            <a:stretch>
              <a:fillRect l="0" t="-34427" r="-5167" b="-40301"/>
            </a:stretch>
          </a:blipFill>
        </p:spPr>
      </p:sp>
      <p:sp>
        <p:nvSpPr>
          <p:cNvPr name="Freeform 4" id="4"/>
          <p:cNvSpPr/>
          <p:nvPr/>
        </p:nvSpPr>
        <p:spPr>
          <a:xfrm flipH="false" flipV="false" rot="-75504">
            <a:off x="15941215" y="2219957"/>
            <a:ext cx="2636171" cy="2590038"/>
          </a:xfrm>
          <a:custGeom>
            <a:avLst/>
            <a:gdLst/>
            <a:ahLst/>
            <a:cxnLst/>
            <a:rect r="r" b="b" t="t" l="l"/>
            <a:pathLst>
              <a:path h="2590038" w="2636171">
                <a:moveTo>
                  <a:pt x="0" y="0"/>
                </a:moveTo>
                <a:lnTo>
                  <a:pt x="2636170" y="0"/>
                </a:lnTo>
                <a:lnTo>
                  <a:pt x="2636170" y="2590037"/>
                </a:lnTo>
                <a:lnTo>
                  <a:pt x="0" y="2590037"/>
                </a:lnTo>
                <a:lnTo>
                  <a:pt x="0" y="0"/>
                </a:lnTo>
                <a:close/>
              </a:path>
            </a:pathLst>
          </a:custGeom>
          <a:blipFill>
            <a:blip r:embed="rId4"/>
            <a:stretch>
              <a:fillRect l="0" t="0" r="0" b="0"/>
            </a:stretch>
          </a:blipFill>
        </p:spPr>
      </p:sp>
      <p:sp>
        <p:nvSpPr>
          <p:cNvPr name="Freeform 5" id="5"/>
          <p:cNvSpPr/>
          <p:nvPr/>
        </p:nvSpPr>
        <p:spPr>
          <a:xfrm flipH="false" flipV="false" rot="-5400000">
            <a:off x="5167063" y="7203861"/>
            <a:ext cx="2596293" cy="704244"/>
          </a:xfrm>
          <a:custGeom>
            <a:avLst/>
            <a:gdLst/>
            <a:ahLst/>
            <a:cxnLst/>
            <a:rect r="r" b="b" t="t" l="l"/>
            <a:pathLst>
              <a:path h="704244" w="2596293">
                <a:moveTo>
                  <a:pt x="0" y="0"/>
                </a:moveTo>
                <a:lnTo>
                  <a:pt x="2596293" y="0"/>
                </a:lnTo>
                <a:lnTo>
                  <a:pt x="2596293" y="704244"/>
                </a:lnTo>
                <a:lnTo>
                  <a:pt x="0" y="704244"/>
                </a:lnTo>
                <a:lnTo>
                  <a:pt x="0" y="0"/>
                </a:lnTo>
                <a:close/>
              </a:path>
            </a:pathLst>
          </a:custGeom>
          <a:blipFill>
            <a:blip r:embed="rId5"/>
            <a:stretch>
              <a:fillRect l="0" t="0" r="0" b="0"/>
            </a:stretch>
          </a:blipFill>
        </p:spPr>
      </p:sp>
      <p:sp>
        <p:nvSpPr>
          <p:cNvPr name="Freeform 6" id="6"/>
          <p:cNvSpPr/>
          <p:nvPr/>
        </p:nvSpPr>
        <p:spPr>
          <a:xfrm flipH="false" flipV="false" rot="0">
            <a:off x="-1079442" y="0"/>
            <a:ext cx="8343699" cy="10632424"/>
          </a:xfrm>
          <a:custGeom>
            <a:avLst/>
            <a:gdLst/>
            <a:ahLst/>
            <a:cxnLst/>
            <a:rect r="r" b="b" t="t" l="l"/>
            <a:pathLst>
              <a:path h="10632424" w="8343699">
                <a:moveTo>
                  <a:pt x="0" y="0"/>
                </a:moveTo>
                <a:lnTo>
                  <a:pt x="8343699" y="0"/>
                </a:lnTo>
                <a:lnTo>
                  <a:pt x="8343699" y="10632424"/>
                </a:lnTo>
                <a:lnTo>
                  <a:pt x="0" y="10632424"/>
                </a:lnTo>
                <a:lnTo>
                  <a:pt x="0" y="0"/>
                </a:lnTo>
                <a:close/>
              </a:path>
            </a:pathLst>
          </a:custGeom>
          <a:blipFill>
            <a:blip r:embed="rId6"/>
            <a:stretch>
              <a:fillRect l="-13715" t="0" r="-13715" b="0"/>
            </a:stretch>
          </a:blipFill>
        </p:spPr>
      </p:sp>
      <p:grpSp>
        <p:nvGrpSpPr>
          <p:cNvPr name="Group 7" id="7"/>
          <p:cNvGrpSpPr/>
          <p:nvPr/>
        </p:nvGrpSpPr>
        <p:grpSpPr>
          <a:xfrm rot="0">
            <a:off x="1028700" y="1235113"/>
            <a:ext cx="6281452" cy="1032967"/>
            <a:chOff x="0" y="0"/>
            <a:chExt cx="9311884" cy="1531313"/>
          </a:xfrm>
        </p:grpSpPr>
        <p:sp>
          <p:nvSpPr>
            <p:cNvPr name="Freeform 8" id="8"/>
            <p:cNvSpPr/>
            <p:nvPr/>
          </p:nvSpPr>
          <p:spPr>
            <a:xfrm flipH="false" flipV="false" rot="0">
              <a:off x="0" y="0"/>
              <a:ext cx="9311884" cy="1531313"/>
            </a:xfrm>
            <a:custGeom>
              <a:avLst/>
              <a:gdLst/>
              <a:ahLst/>
              <a:cxnLst/>
              <a:rect r="r" b="b" t="t" l="l"/>
              <a:pathLst>
                <a:path h="1531313" w="9311884">
                  <a:moveTo>
                    <a:pt x="36975" y="0"/>
                  </a:moveTo>
                  <a:lnTo>
                    <a:pt x="9274909" y="0"/>
                  </a:lnTo>
                  <a:cubicBezTo>
                    <a:pt x="9295330" y="0"/>
                    <a:pt x="9311884" y="16554"/>
                    <a:pt x="9311884" y="36975"/>
                  </a:cubicBezTo>
                  <a:lnTo>
                    <a:pt x="9311884" y="1494338"/>
                  </a:lnTo>
                  <a:cubicBezTo>
                    <a:pt x="9311884" y="1514759"/>
                    <a:pt x="9295330" y="1531313"/>
                    <a:pt x="9274909" y="1531313"/>
                  </a:cubicBezTo>
                  <a:lnTo>
                    <a:pt x="36975" y="1531313"/>
                  </a:lnTo>
                  <a:cubicBezTo>
                    <a:pt x="16554" y="1531313"/>
                    <a:pt x="0" y="1514759"/>
                    <a:pt x="0" y="1494338"/>
                  </a:cubicBezTo>
                  <a:lnTo>
                    <a:pt x="0" y="36975"/>
                  </a:lnTo>
                  <a:cubicBezTo>
                    <a:pt x="0" y="16554"/>
                    <a:pt x="16554" y="0"/>
                    <a:pt x="36975" y="0"/>
                  </a:cubicBezTo>
                  <a:close/>
                </a:path>
              </a:pathLst>
            </a:custGeom>
            <a:solidFill>
              <a:srgbClr val="C8C1A8"/>
            </a:solidFill>
            <a:ln cap="rnd">
              <a:noFill/>
              <a:prstDash val="sysDot"/>
              <a:round/>
            </a:ln>
          </p:spPr>
        </p:sp>
        <p:sp>
          <p:nvSpPr>
            <p:cNvPr name="TextBox 9" id="9"/>
            <p:cNvSpPr txBox="true"/>
            <p:nvPr/>
          </p:nvSpPr>
          <p:spPr>
            <a:xfrm>
              <a:off x="0" y="-66675"/>
              <a:ext cx="9311884" cy="1597988"/>
            </a:xfrm>
            <a:prstGeom prst="rect">
              <a:avLst/>
            </a:prstGeom>
          </p:spPr>
          <p:txBody>
            <a:bodyPr anchor="ctr" rtlCol="false" tIns="254000" lIns="254000" bIns="254000" rIns="254000"/>
            <a:lstStyle/>
            <a:p>
              <a:pPr algn="l">
                <a:lnSpc>
                  <a:spcPts val="4059"/>
                </a:lnSpc>
              </a:pPr>
              <a:r>
                <a:rPr lang="en-US" sz="2899">
                  <a:solidFill>
                    <a:srgbClr val="000000"/>
                  </a:solidFill>
                  <a:latin typeface="Maven Pro"/>
                  <a:ea typeface="Maven Pro"/>
                  <a:cs typeface="Maven Pro"/>
                  <a:sym typeface="Maven Pro"/>
                </a:rPr>
                <a:t>b. Nguyên tắc hoạt động của Đảng</a:t>
              </a:r>
            </a:p>
          </p:txBody>
        </p:sp>
      </p:grpSp>
      <p:grpSp>
        <p:nvGrpSpPr>
          <p:cNvPr name="Group 10" id="10"/>
          <p:cNvGrpSpPr>
            <a:grpSpLocks noChangeAspect="true"/>
          </p:cNvGrpSpPr>
          <p:nvPr/>
        </p:nvGrpSpPr>
        <p:grpSpPr>
          <a:xfrm rot="0">
            <a:off x="7310152" y="-345424"/>
            <a:ext cx="10977848" cy="10977848"/>
            <a:chOff x="0" y="0"/>
            <a:chExt cx="4572000" cy="4572000"/>
          </a:xfrm>
        </p:grpSpPr>
        <p:sp>
          <p:nvSpPr>
            <p:cNvPr name="Freeform 11" id="11"/>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7"/>
              <a:stretch>
                <a:fillRect l="-27898" t="0" r="-49879" b="0"/>
              </a:stretch>
            </a:blipFill>
          </p:spPr>
        </p:sp>
        <p:sp>
          <p:nvSpPr>
            <p:cNvPr name="Freeform 12" id="12"/>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8"/>
              <a:stretch>
                <a:fillRect l="0" t="0" r="0" b="0"/>
              </a:stretch>
            </a:blipFill>
          </p:spPr>
        </p:sp>
      </p:grpSp>
      <p:grpSp>
        <p:nvGrpSpPr>
          <p:cNvPr name="Group 13" id="13"/>
          <p:cNvGrpSpPr/>
          <p:nvPr/>
        </p:nvGrpSpPr>
        <p:grpSpPr>
          <a:xfrm rot="0">
            <a:off x="960187" y="2772259"/>
            <a:ext cx="11010044" cy="7103643"/>
            <a:chOff x="0" y="0"/>
            <a:chExt cx="16321745" cy="10530734"/>
          </a:xfrm>
        </p:grpSpPr>
        <p:sp>
          <p:nvSpPr>
            <p:cNvPr name="Freeform 14" id="14"/>
            <p:cNvSpPr/>
            <p:nvPr/>
          </p:nvSpPr>
          <p:spPr>
            <a:xfrm flipH="false" flipV="false" rot="0">
              <a:off x="0" y="0"/>
              <a:ext cx="16321745" cy="10530734"/>
            </a:xfrm>
            <a:custGeom>
              <a:avLst/>
              <a:gdLst/>
              <a:ahLst/>
              <a:cxnLst/>
              <a:rect r="r" b="b" t="t" l="l"/>
              <a:pathLst>
                <a:path h="10530734" w="16321745">
                  <a:moveTo>
                    <a:pt x="21095" y="0"/>
                  </a:moveTo>
                  <a:lnTo>
                    <a:pt x="16300650" y="0"/>
                  </a:lnTo>
                  <a:cubicBezTo>
                    <a:pt x="16312300" y="0"/>
                    <a:pt x="16321745" y="9445"/>
                    <a:pt x="16321745" y="21095"/>
                  </a:cubicBezTo>
                  <a:lnTo>
                    <a:pt x="16321745" y="10509639"/>
                  </a:lnTo>
                  <a:cubicBezTo>
                    <a:pt x="16321745" y="10515233"/>
                    <a:pt x="16319522" y="10520599"/>
                    <a:pt x="16315567" y="10524555"/>
                  </a:cubicBezTo>
                  <a:cubicBezTo>
                    <a:pt x="16311611" y="10528512"/>
                    <a:pt x="16306245" y="10530734"/>
                    <a:pt x="16300650" y="10530734"/>
                  </a:cubicBezTo>
                  <a:lnTo>
                    <a:pt x="21095" y="10530734"/>
                  </a:lnTo>
                  <a:cubicBezTo>
                    <a:pt x="9445" y="10530734"/>
                    <a:pt x="0" y="10521290"/>
                    <a:pt x="0" y="10509639"/>
                  </a:cubicBezTo>
                  <a:lnTo>
                    <a:pt x="0" y="21095"/>
                  </a:lnTo>
                  <a:cubicBezTo>
                    <a:pt x="0" y="9445"/>
                    <a:pt x="9445" y="0"/>
                    <a:pt x="21095" y="0"/>
                  </a:cubicBezTo>
                  <a:close/>
                </a:path>
              </a:pathLst>
            </a:custGeom>
            <a:solidFill>
              <a:srgbClr val="C5BCA3"/>
            </a:solidFill>
            <a:ln cap="rnd">
              <a:noFill/>
              <a:prstDash val="sysDot"/>
              <a:round/>
            </a:ln>
          </p:spPr>
        </p:sp>
        <p:sp>
          <p:nvSpPr>
            <p:cNvPr name="TextBox 15" id="15"/>
            <p:cNvSpPr txBox="true"/>
            <p:nvPr/>
          </p:nvSpPr>
          <p:spPr>
            <a:xfrm>
              <a:off x="0" y="-66675"/>
              <a:ext cx="16321745" cy="10597409"/>
            </a:xfrm>
            <a:prstGeom prst="rect">
              <a:avLst/>
            </a:prstGeom>
          </p:spPr>
          <p:txBody>
            <a:bodyPr anchor="ctr" rtlCol="false" tIns="254000" lIns="254000" bIns="254000" rIns="254000"/>
            <a:lstStyle/>
            <a:p>
              <a:pPr algn="l" marL="626106" indent="-313053" lvl="1">
                <a:lnSpc>
                  <a:spcPts val="4059"/>
                </a:lnSpc>
                <a:buFont typeface="Arial"/>
                <a:buChar char="•"/>
              </a:pPr>
              <a:r>
                <a:rPr lang="en-US" sz="2899">
                  <a:solidFill>
                    <a:srgbClr val="000000"/>
                  </a:solidFill>
                  <a:latin typeface="Maven Pro"/>
                  <a:ea typeface="Maven Pro"/>
                  <a:cs typeface="Maven Pro"/>
                  <a:sym typeface="Maven Pro"/>
                </a:rPr>
                <a:t>Nền tảng tư tưởng: Chủ nghĩa Mác – Lênin, trung thành và sáng tạo, tránh giáo điều.</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Tập</a:t>
              </a:r>
              <a:r>
                <a:rPr lang="en-US" sz="2899">
                  <a:solidFill>
                    <a:srgbClr val="000000"/>
                  </a:solidFill>
                  <a:latin typeface="Maven Pro"/>
                  <a:ea typeface="Maven Pro"/>
                  <a:cs typeface="Maven Pro"/>
                  <a:sym typeface="Maven Pro"/>
                </a:rPr>
                <a:t> trung dân chủ: Kết hợp dân chủ với kỷ luật, tránh độc đoán và ỷ lại tập thể.</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Tự phê bình và phê bình: Giúp Đảng đoàn kết, trong sạch; “như mỗi ngày phải rửa mặt.”</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Kỷ luật nghiêm, tự giác: Sức mạnh từ kỷ luật sắt và ý chí thống nhất.</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Đoàn kết, thống nhất: “Giữ gìn như con ngươi của mắt mình.”</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Liê</a:t>
              </a:r>
              <a:r>
                <a:rPr lang="en-US" sz="2899">
                  <a:solidFill>
                    <a:srgbClr val="000000"/>
                  </a:solidFill>
                  <a:latin typeface="Maven Pro"/>
                  <a:ea typeface="Maven Pro"/>
                  <a:cs typeface="Maven Pro"/>
                  <a:sym typeface="Maven Pro"/>
                </a:rPr>
                <a:t>n hệ mật thiết với nhân dân: Đảng từ dân mà ra, vì dân mà phục vụ; xa dân là thất bại.</a:t>
              </a:r>
            </a:p>
            <a:p>
              <a:pPr algn="l">
                <a:lnSpc>
                  <a:spcPts val="4059"/>
                </a:lnSpc>
              </a:pPr>
            </a:p>
          </p:txBody>
        </p:sp>
      </p:grpSp>
      <p:sp>
        <p:nvSpPr>
          <p:cNvPr name="Freeform 16" id="16"/>
          <p:cNvSpPr/>
          <p:nvPr/>
        </p:nvSpPr>
        <p:spPr>
          <a:xfrm flipH="true" flipV="false" rot="0">
            <a:off x="0" y="8343643"/>
            <a:ext cx="1768602" cy="1943357"/>
          </a:xfrm>
          <a:custGeom>
            <a:avLst/>
            <a:gdLst/>
            <a:ahLst/>
            <a:cxnLst/>
            <a:rect r="r" b="b" t="t" l="l"/>
            <a:pathLst>
              <a:path h="1943357" w="1768602">
                <a:moveTo>
                  <a:pt x="1768602" y="0"/>
                </a:moveTo>
                <a:lnTo>
                  <a:pt x="0" y="0"/>
                </a:lnTo>
                <a:lnTo>
                  <a:pt x="0" y="1943357"/>
                </a:lnTo>
                <a:lnTo>
                  <a:pt x="1768602" y="1943357"/>
                </a:lnTo>
                <a:lnTo>
                  <a:pt x="1768602" y="0"/>
                </a:lnTo>
                <a:close/>
              </a:path>
            </a:pathLst>
          </a:custGeom>
          <a:blipFill>
            <a:blip r:embed="rId9"/>
            <a:stretch>
              <a:fillRect l="0" t="0" r="0" b="-8557"/>
            </a:stretch>
          </a:blipFill>
        </p:spPr>
      </p:sp>
      <p:sp>
        <p:nvSpPr>
          <p:cNvPr name="Freeform 17" id="17"/>
          <p:cNvSpPr/>
          <p:nvPr/>
        </p:nvSpPr>
        <p:spPr>
          <a:xfrm flipH="false" flipV="false" rot="0">
            <a:off x="0" y="0"/>
            <a:ext cx="2272492" cy="1130565"/>
          </a:xfrm>
          <a:custGeom>
            <a:avLst/>
            <a:gdLst/>
            <a:ahLst/>
            <a:cxnLst/>
            <a:rect r="r" b="b" t="t" l="l"/>
            <a:pathLst>
              <a:path h="1130565" w="2272492">
                <a:moveTo>
                  <a:pt x="0" y="0"/>
                </a:moveTo>
                <a:lnTo>
                  <a:pt x="2272492" y="0"/>
                </a:lnTo>
                <a:lnTo>
                  <a:pt x="2272492" y="1130565"/>
                </a:lnTo>
                <a:lnTo>
                  <a:pt x="0" y="1130565"/>
                </a:lnTo>
                <a:lnTo>
                  <a:pt x="0" y="0"/>
                </a:lnTo>
                <a:close/>
              </a:path>
            </a:pathLst>
          </a:custGeom>
          <a:blipFill>
            <a:blip r:embed="rId1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0" t="0" r="-36444" b="0"/>
            </a:stretch>
          </a:blipFill>
        </p:spPr>
      </p:sp>
      <p:sp>
        <p:nvSpPr>
          <p:cNvPr name="Freeform 3" id="3"/>
          <p:cNvSpPr/>
          <p:nvPr/>
        </p:nvSpPr>
        <p:spPr>
          <a:xfrm flipH="false" flipV="false" rot="-5400000">
            <a:off x="-486592" y="153093"/>
            <a:ext cx="1967581" cy="533706"/>
          </a:xfrm>
          <a:custGeom>
            <a:avLst/>
            <a:gdLst/>
            <a:ahLst/>
            <a:cxnLst/>
            <a:rect r="r" b="b" t="t" l="l"/>
            <a:pathLst>
              <a:path h="533706" w="1967581">
                <a:moveTo>
                  <a:pt x="0" y="0"/>
                </a:moveTo>
                <a:lnTo>
                  <a:pt x="1967581" y="0"/>
                </a:lnTo>
                <a:lnTo>
                  <a:pt x="1967581" y="533706"/>
                </a:lnTo>
                <a:lnTo>
                  <a:pt x="0" y="533706"/>
                </a:lnTo>
                <a:lnTo>
                  <a:pt x="0" y="0"/>
                </a:lnTo>
                <a:close/>
              </a:path>
            </a:pathLst>
          </a:custGeom>
          <a:blipFill>
            <a:blip r:embed="rId3"/>
            <a:stretch>
              <a:fillRect l="0" t="0" r="0" b="0"/>
            </a:stretch>
          </a:blipFill>
        </p:spPr>
      </p:sp>
      <p:grpSp>
        <p:nvGrpSpPr>
          <p:cNvPr name="Group 4" id="4"/>
          <p:cNvGrpSpPr/>
          <p:nvPr/>
        </p:nvGrpSpPr>
        <p:grpSpPr>
          <a:xfrm rot="0">
            <a:off x="1028700" y="1441526"/>
            <a:ext cx="6861241" cy="1032967"/>
            <a:chOff x="0" y="0"/>
            <a:chExt cx="10171388" cy="1531313"/>
          </a:xfrm>
        </p:grpSpPr>
        <p:sp>
          <p:nvSpPr>
            <p:cNvPr name="Freeform 5" id="5"/>
            <p:cNvSpPr/>
            <p:nvPr/>
          </p:nvSpPr>
          <p:spPr>
            <a:xfrm flipH="false" flipV="false" rot="0">
              <a:off x="0" y="0"/>
              <a:ext cx="10171388" cy="1531313"/>
            </a:xfrm>
            <a:custGeom>
              <a:avLst/>
              <a:gdLst/>
              <a:ahLst/>
              <a:cxnLst/>
              <a:rect r="r" b="b" t="t" l="l"/>
              <a:pathLst>
                <a:path h="1531313" w="10171388">
                  <a:moveTo>
                    <a:pt x="33851" y="0"/>
                  </a:moveTo>
                  <a:lnTo>
                    <a:pt x="10137537" y="0"/>
                  </a:lnTo>
                  <a:cubicBezTo>
                    <a:pt x="10146515" y="0"/>
                    <a:pt x="10155125" y="3566"/>
                    <a:pt x="10161473" y="9915"/>
                  </a:cubicBezTo>
                  <a:cubicBezTo>
                    <a:pt x="10167821" y="16263"/>
                    <a:pt x="10171388" y="24873"/>
                    <a:pt x="10171388" y="33851"/>
                  </a:cubicBezTo>
                  <a:lnTo>
                    <a:pt x="10171388" y="1497463"/>
                  </a:lnTo>
                  <a:cubicBezTo>
                    <a:pt x="10171388" y="1506441"/>
                    <a:pt x="10167821" y="1515051"/>
                    <a:pt x="10161473" y="1521399"/>
                  </a:cubicBezTo>
                  <a:cubicBezTo>
                    <a:pt x="10155125" y="1527747"/>
                    <a:pt x="10146515" y="1531313"/>
                    <a:pt x="10137537" y="1531313"/>
                  </a:cubicBezTo>
                  <a:lnTo>
                    <a:pt x="33851" y="1531313"/>
                  </a:lnTo>
                  <a:cubicBezTo>
                    <a:pt x="24873" y="1531313"/>
                    <a:pt x="16263" y="1527747"/>
                    <a:pt x="9915" y="1521399"/>
                  </a:cubicBezTo>
                  <a:cubicBezTo>
                    <a:pt x="3566" y="1515051"/>
                    <a:pt x="0" y="1506441"/>
                    <a:pt x="0" y="1497463"/>
                  </a:cubicBezTo>
                  <a:lnTo>
                    <a:pt x="0" y="33851"/>
                  </a:lnTo>
                  <a:cubicBezTo>
                    <a:pt x="0" y="24873"/>
                    <a:pt x="3566" y="16263"/>
                    <a:pt x="9915" y="9915"/>
                  </a:cubicBezTo>
                  <a:cubicBezTo>
                    <a:pt x="16263" y="3566"/>
                    <a:pt x="24873" y="0"/>
                    <a:pt x="33851" y="0"/>
                  </a:cubicBezTo>
                  <a:close/>
                </a:path>
              </a:pathLst>
            </a:custGeom>
            <a:solidFill>
              <a:srgbClr val="C8C1A8"/>
            </a:solidFill>
            <a:ln cap="rnd">
              <a:noFill/>
              <a:prstDash val="sysDot"/>
              <a:round/>
            </a:ln>
          </p:spPr>
        </p:sp>
        <p:sp>
          <p:nvSpPr>
            <p:cNvPr name="TextBox 6" id="6"/>
            <p:cNvSpPr txBox="true"/>
            <p:nvPr/>
          </p:nvSpPr>
          <p:spPr>
            <a:xfrm>
              <a:off x="0" y="-66675"/>
              <a:ext cx="10171388" cy="1597988"/>
            </a:xfrm>
            <a:prstGeom prst="rect">
              <a:avLst/>
            </a:prstGeom>
          </p:spPr>
          <p:txBody>
            <a:bodyPr anchor="ctr" rtlCol="false" tIns="254000" lIns="254000" bIns="254000" rIns="254000"/>
            <a:lstStyle/>
            <a:p>
              <a:pPr algn="l">
                <a:lnSpc>
                  <a:spcPts val="4059"/>
                </a:lnSpc>
              </a:pPr>
              <a:r>
                <a:rPr lang="en-US" sz="2899">
                  <a:solidFill>
                    <a:srgbClr val="000000"/>
                  </a:solidFill>
                  <a:latin typeface="Maven Pro"/>
                  <a:ea typeface="Maven Pro"/>
                  <a:cs typeface="Maven Pro"/>
                  <a:sym typeface="Maven Pro"/>
                </a:rPr>
                <a:t>c. Xây dựng đội ngũ cán bộ, đảng viên</a:t>
              </a:r>
            </a:p>
          </p:txBody>
        </p:sp>
      </p:grpSp>
      <p:grpSp>
        <p:nvGrpSpPr>
          <p:cNvPr name="Group 7" id="7"/>
          <p:cNvGrpSpPr>
            <a:grpSpLocks noChangeAspect="true"/>
          </p:cNvGrpSpPr>
          <p:nvPr/>
        </p:nvGrpSpPr>
        <p:grpSpPr>
          <a:xfrm rot="0">
            <a:off x="12732363" y="0"/>
            <a:ext cx="5143500" cy="5143500"/>
            <a:chOff x="0" y="0"/>
            <a:chExt cx="4572000" cy="4572000"/>
          </a:xfrm>
        </p:grpSpPr>
        <p:sp>
          <p:nvSpPr>
            <p:cNvPr name="Freeform 8" id="8"/>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24962" t="0" r="-24962" b="0"/>
              </a:stretch>
            </a:blipFill>
          </p:spPr>
        </p:sp>
        <p:sp>
          <p:nvSpPr>
            <p:cNvPr name="Freeform 9" id="9"/>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5"/>
              <a:stretch>
                <a:fillRect l="0" t="0" r="0" b="0"/>
              </a:stretch>
            </a:blipFill>
          </p:spPr>
        </p:sp>
      </p:grpSp>
      <p:sp>
        <p:nvSpPr>
          <p:cNvPr name="Freeform 10" id="10"/>
          <p:cNvSpPr/>
          <p:nvPr/>
        </p:nvSpPr>
        <p:spPr>
          <a:xfrm flipH="false" flipV="false" rot="0">
            <a:off x="-759096" y="-114570"/>
            <a:ext cx="13491459" cy="13491459"/>
          </a:xfrm>
          <a:custGeom>
            <a:avLst/>
            <a:gdLst/>
            <a:ahLst/>
            <a:cxnLst/>
            <a:rect r="r" b="b" t="t" l="l"/>
            <a:pathLst>
              <a:path h="13491459" w="13491459">
                <a:moveTo>
                  <a:pt x="0" y="0"/>
                </a:moveTo>
                <a:lnTo>
                  <a:pt x="13491459" y="0"/>
                </a:lnTo>
                <a:lnTo>
                  <a:pt x="13491459" y="13491459"/>
                </a:lnTo>
                <a:lnTo>
                  <a:pt x="0" y="13491459"/>
                </a:lnTo>
                <a:lnTo>
                  <a:pt x="0" y="0"/>
                </a:lnTo>
                <a:close/>
              </a:path>
            </a:pathLst>
          </a:custGeom>
          <a:blipFill>
            <a:blip r:embed="rId6"/>
            <a:stretch>
              <a:fillRect l="0" t="0" r="0" b="0"/>
            </a:stretch>
          </a:blipFill>
        </p:spPr>
      </p:sp>
      <p:grpSp>
        <p:nvGrpSpPr>
          <p:cNvPr name="Group 11" id="11"/>
          <p:cNvGrpSpPr/>
          <p:nvPr/>
        </p:nvGrpSpPr>
        <p:grpSpPr>
          <a:xfrm rot="0">
            <a:off x="1028700" y="3024090"/>
            <a:ext cx="11357918" cy="4017543"/>
            <a:chOff x="0" y="0"/>
            <a:chExt cx="16837447" cy="5955772"/>
          </a:xfrm>
        </p:grpSpPr>
        <p:sp>
          <p:nvSpPr>
            <p:cNvPr name="Freeform 12" id="12"/>
            <p:cNvSpPr/>
            <p:nvPr/>
          </p:nvSpPr>
          <p:spPr>
            <a:xfrm flipH="false" flipV="false" rot="0">
              <a:off x="0" y="0"/>
              <a:ext cx="16837447" cy="5955772"/>
            </a:xfrm>
            <a:custGeom>
              <a:avLst/>
              <a:gdLst/>
              <a:ahLst/>
              <a:cxnLst/>
              <a:rect r="r" b="b" t="t" l="l"/>
              <a:pathLst>
                <a:path h="5955772" w="16837447">
                  <a:moveTo>
                    <a:pt x="20449" y="0"/>
                  </a:moveTo>
                  <a:lnTo>
                    <a:pt x="16816998" y="0"/>
                  </a:lnTo>
                  <a:cubicBezTo>
                    <a:pt x="16822421" y="0"/>
                    <a:pt x="16827622" y="2154"/>
                    <a:pt x="16831458" y="5989"/>
                  </a:cubicBezTo>
                  <a:cubicBezTo>
                    <a:pt x="16835292" y="9824"/>
                    <a:pt x="16837447" y="15026"/>
                    <a:pt x="16837447" y="20449"/>
                  </a:cubicBezTo>
                  <a:lnTo>
                    <a:pt x="16837447" y="5935323"/>
                  </a:lnTo>
                  <a:cubicBezTo>
                    <a:pt x="16837447" y="5946616"/>
                    <a:pt x="16828292" y="5955772"/>
                    <a:pt x="16816998" y="5955772"/>
                  </a:cubicBezTo>
                  <a:lnTo>
                    <a:pt x="20449" y="5955772"/>
                  </a:lnTo>
                  <a:cubicBezTo>
                    <a:pt x="9155" y="5955772"/>
                    <a:pt x="0" y="5946616"/>
                    <a:pt x="0" y="5935323"/>
                  </a:cubicBezTo>
                  <a:lnTo>
                    <a:pt x="0" y="20449"/>
                  </a:lnTo>
                  <a:cubicBezTo>
                    <a:pt x="0" y="9155"/>
                    <a:pt x="9155" y="0"/>
                    <a:pt x="20449" y="0"/>
                  </a:cubicBezTo>
                  <a:close/>
                </a:path>
              </a:pathLst>
            </a:custGeom>
            <a:solidFill>
              <a:srgbClr val="C5BCA3"/>
            </a:solidFill>
            <a:ln cap="rnd">
              <a:noFill/>
              <a:prstDash val="sysDot"/>
              <a:round/>
            </a:ln>
          </p:spPr>
        </p:sp>
        <p:sp>
          <p:nvSpPr>
            <p:cNvPr name="TextBox 13" id="13"/>
            <p:cNvSpPr txBox="true"/>
            <p:nvPr/>
          </p:nvSpPr>
          <p:spPr>
            <a:xfrm>
              <a:off x="0" y="-66675"/>
              <a:ext cx="16837447" cy="6022447"/>
            </a:xfrm>
            <a:prstGeom prst="rect">
              <a:avLst/>
            </a:prstGeom>
          </p:spPr>
          <p:txBody>
            <a:bodyPr anchor="ctr" rtlCol="false" tIns="254000" lIns="254000" bIns="254000" rIns="254000"/>
            <a:lstStyle/>
            <a:p>
              <a:pPr algn="l" marL="626106" indent="-313053" lvl="1">
                <a:lnSpc>
                  <a:spcPts val="4059"/>
                </a:lnSpc>
                <a:buFont typeface="Arial"/>
                <a:buChar char="•"/>
              </a:pPr>
              <a:r>
                <a:rPr lang="en-US" sz="2899">
                  <a:solidFill>
                    <a:srgbClr val="000000"/>
                  </a:solidFill>
                  <a:latin typeface="Maven Pro"/>
                  <a:ea typeface="Maven Pro"/>
                  <a:cs typeface="Maven Pro"/>
                  <a:sym typeface="Maven Pro"/>
                </a:rPr>
                <a:t>Cán bộ là gốc của mọi công việc.</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Phải có đức và tài, trung thành, tận tụy, gắn bó với nhân dân.</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Thực hành cần, kiệm, liêm, chính, học tập nâng cao năng lực.</a:t>
              </a:r>
            </a:p>
            <a:p>
              <a:pPr algn="l" marL="626106" indent="-313053" lvl="1">
                <a:lnSpc>
                  <a:spcPts val="4059"/>
                </a:lnSpc>
                <a:buFont typeface="Arial"/>
                <a:buChar char="•"/>
              </a:pPr>
              <a:r>
                <a:rPr lang="en-US" sz="2899">
                  <a:solidFill>
                    <a:srgbClr val="000000"/>
                  </a:solidFill>
                  <a:latin typeface="Maven Pro"/>
                  <a:ea typeface="Maven Pro"/>
                  <a:cs typeface="Maven Pro"/>
                  <a:sym typeface="Maven Pro"/>
                </a:rPr>
                <a:t>Kiên quyết chống tham ô, lãng phí, quan liêu – “giặc nội xâm” nguy hiểm hơn giặc ngoại xâm.</a:t>
              </a:r>
            </a:p>
            <a:p>
              <a:pPr algn="l">
                <a:lnSpc>
                  <a:spcPts val="4059"/>
                </a:lnSpc>
              </a:pPr>
            </a:p>
          </p:txBody>
        </p:sp>
      </p:grpSp>
      <p:grpSp>
        <p:nvGrpSpPr>
          <p:cNvPr name="Group 14" id="14"/>
          <p:cNvGrpSpPr>
            <a:grpSpLocks noChangeAspect="true"/>
          </p:cNvGrpSpPr>
          <p:nvPr/>
        </p:nvGrpSpPr>
        <p:grpSpPr>
          <a:xfrm rot="0">
            <a:off x="12732363" y="5143500"/>
            <a:ext cx="5143500" cy="5143500"/>
            <a:chOff x="0" y="0"/>
            <a:chExt cx="4572000" cy="4572000"/>
          </a:xfrm>
        </p:grpSpPr>
        <p:sp>
          <p:nvSpPr>
            <p:cNvPr name="Freeform 15" id="1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7"/>
              <a:stretch>
                <a:fillRect l="-9581" t="0" r="-39089" b="0"/>
              </a:stretch>
            </a:blipFill>
          </p:spPr>
        </p:sp>
        <p:sp>
          <p:nvSpPr>
            <p:cNvPr name="Freeform 16" id="16"/>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5"/>
              <a:stretch>
                <a:fillRect l="0" t="0" r="0" b="0"/>
              </a:stretch>
            </a:blipFill>
          </p:spPr>
        </p:sp>
      </p:grpSp>
      <p:sp>
        <p:nvSpPr>
          <p:cNvPr name="Freeform 17" id="17"/>
          <p:cNvSpPr/>
          <p:nvPr/>
        </p:nvSpPr>
        <p:spPr>
          <a:xfrm flipH="false" flipV="false" rot="0">
            <a:off x="372634" y="6631159"/>
            <a:ext cx="3051169" cy="4010298"/>
          </a:xfrm>
          <a:custGeom>
            <a:avLst/>
            <a:gdLst/>
            <a:ahLst/>
            <a:cxnLst/>
            <a:rect r="r" b="b" t="t" l="l"/>
            <a:pathLst>
              <a:path h="4010298" w="3051169">
                <a:moveTo>
                  <a:pt x="0" y="0"/>
                </a:moveTo>
                <a:lnTo>
                  <a:pt x="3051169" y="0"/>
                </a:lnTo>
                <a:lnTo>
                  <a:pt x="3051169" y="4010299"/>
                </a:lnTo>
                <a:lnTo>
                  <a:pt x="0" y="4010299"/>
                </a:lnTo>
                <a:lnTo>
                  <a:pt x="0" y="0"/>
                </a:lnTo>
                <a:close/>
              </a:path>
            </a:pathLst>
          </a:custGeom>
          <a:blipFill>
            <a:blip r:embed="rId8"/>
            <a:stretch>
              <a:fillRect l="0" t="0" r="0" b="0"/>
            </a:stretch>
          </a:blipFill>
        </p:spPr>
      </p:sp>
      <p:sp>
        <p:nvSpPr>
          <p:cNvPr name="Freeform 18" id="18"/>
          <p:cNvSpPr/>
          <p:nvPr/>
        </p:nvSpPr>
        <p:spPr>
          <a:xfrm flipH="false" flipV="false" rot="1568072">
            <a:off x="-1151434" y="9001504"/>
            <a:ext cx="6462935" cy="2632569"/>
          </a:xfrm>
          <a:custGeom>
            <a:avLst/>
            <a:gdLst/>
            <a:ahLst/>
            <a:cxnLst/>
            <a:rect r="r" b="b" t="t" l="l"/>
            <a:pathLst>
              <a:path h="2632569" w="6462935">
                <a:moveTo>
                  <a:pt x="0" y="0"/>
                </a:moveTo>
                <a:lnTo>
                  <a:pt x="6462935" y="0"/>
                </a:lnTo>
                <a:lnTo>
                  <a:pt x="6462935" y="2632569"/>
                </a:lnTo>
                <a:lnTo>
                  <a:pt x="0" y="2632569"/>
                </a:lnTo>
                <a:lnTo>
                  <a:pt x="0" y="0"/>
                </a:lnTo>
                <a:close/>
              </a:path>
            </a:pathLst>
          </a:custGeom>
          <a:blipFill>
            <a:blip r:embed="rId9"/>
            <a:stretch>
              <a:fillRect l="0" t="0" r="0" b="0"/>
            </a:stretch>
          </a:blipFill>
        </p:spPr>
      </p:sp>
      <p:sp>
        <p:nvSpPr>
          <p:cNvPr name="Freeform 19" id="19"/>
          <p:cNvSpPr/>
          <p:nvPr/>
        </p:nvSpPr>
        <p:spPr>
          <a:xfrm flipH="false" flipV="false" rot="329814">
            <a:off x="1798439" y="8630536"/>
            <a:ext cx="2066950" cy="1759491"/>
          </a:xfrm>
          <a:custGeom>
            <a:avLst/>
            <a:gdLst/>
            <a:ahLst/>
            <a:cxnLst/>
            <a:rect r="r" b="b" t="t" l="l"/>
            <a:pathLst>
              <a:path h="1759491" w="2066950">
                <a:moveTo>
                  <a:pt x="0" y="0"/>
                </a:moveTo>
                <a:lnTo>
                  <a:pt x="2066949" y="0"/>
                </a:lnTo>
                <a:lnTo>
                  <a:pt x="2066949" y="1759491"/>
                </a:lnTo>
                <a:lnTo>
                  <a:pt x="0" y="1759491"/>
                </a:lnTo>
                <a:lnTo>
                  <a:pt x="0" y="0"/>
                </a:lnTo>
                <a:close/>
              </a:path>
            </a:pathLst>
          </a:custGeom>
          <a:blipFill>
            <a:blip r:embed="rId10"/>
            <a:stretch>
              <a:fillRect l="0" t="0" r="0" b="0"/>
            </a:stretch>
          </a:blipFill>
        </p:spPr>
      </p:sp>
      <p:sp>
        <p:nvSpPr>
          <p:cNvPr name="Freeform 20" id="20"/>
          <p:cNvSpPr/>
          <p:nvPr/>
        </p:nvSpPr>
        <p:spPr>
          <a:xfrm flipH="false" flipV="false" rot="0">
            <a:off x="230345" y="6747646"/>
            <a:ext cx="2092614" cy="4206258"/>
          </a:xfrm>
          <a:custGeom>
            <a:avLst/>
            <a:gdLst/>
            <a:ahLst/>
            <a:cxnLst/>
            <a:rect r="r" b="b" t="t" l="l"/>
            <a:pathLst>
              <a:path h="4206258" w="2092614">
                <a:moveTo>
                  <a:pt x="0" y="0"/>
                </a:moveTo>
                <a:lnTo>
                  <a:pt x="2092614" y="0"/>
                </a:lnTo>
                <a:lnTo>
                  <a:pt x="2092614" y="4206259"/>
                </a:lnTo>
                <a:lnTo>
                  <a:pt x="0" y="4206259"/>
                </a:lnTo>
                <a:lnTo>
                  <a:pt x="0" y="0"/>
                </a:lnTo>
                <a:close/>
              </a:path>
            </a:pathLst>
          </a:custGeom>
          <a:blipFill>
            <a:blip r:embed="rId11"/>
            <a:stretch>
              <a:fillRect l="0" t="0" r="0" b="0"/>
            </a:stretch>
          </a:blipFill>
        </p:spPr>
      </p:sp>
      <p:sp>
        <p:nvSpPr>
          <p:cNvPr name="Freeform 21" id="21"/>
          <p:cNvSpPr/>
          <p:nvPr/>
        </p:nvSpPr>
        <p:spPr>
          <a:xfrm flipH="true" flipV="false" rot="0">
            <a:off x="251570" y="395979"/>
            <a:ext cx="1024963" cy="2628111"/>
          </a:xfrm>
          <a:custGeom>
            <a:avLst/>
            <a:gdLst/>
            <a:ahLst/>
            <a:cxnLst/>
            <a:rect r="r" b="b" t="t" l="l"/>
            <a:pathLst>
              <a:path h="2628111" w="1024963">
                <a:moveTo>
                  <a:pt x="1024963" y="0"/>
                </a:moveTo>
                <a:lnTo>
                  <a:pt x="0" y="0"/>
                </a:lnTo>
                <a:lnTo>
                  <a:pt x="0" y="2628111"/>
                </a:lnTo>
                <a:lnTo>
                  <a:pt x="1024963" y="2628111"/>
                </a:lnTo>
                <a:lnTo>
                  <a:pt x="1024963" y="0"/>
                </a:lnTo>
                <a:close/>
              </a:path>
            </a:pathLst>
          </a:custGeom>
          <a:blipFill>
            <a:blip r:embed="rId12"/>
            <a:stretch>
              <a:fillRect l="0" t="0" r="0" b="0"/>
            </a:stretch>
          </a:blipFill>
        </p:spPr>
      </p:sp>
      <p:sp>
        <p:nvSpPr>
          <p:cNvPr name="Freeform 22" id="22"/>
          <p:cNvSpPr/>
          <p:nvPr/>
        </p:nvSpPr>
        <p:spPr>
          <a:xfrm flipH="false" flipV="false" rot="0">
            <a:off x="497198" y="130835"/>
            <a:ext cx="834221" cy="819622"/>
          </a:xfrm>
          <a:custGeom>
            <a:avLst/>
            <a:gdLst/>
            <a:ahLst/>
            <a:cxnLst/>
            <a:rect r="r" b="b" t="t" l="l"/>
            <a:pathLst>
              <a:path h="819622" w="834221">
                <a:moveTo>
                  <a:pt x="0" y="0"/>
                </a:moveTo>
                <a:lnTo>
                  <a:pt x="834221" y="0"/>
                </a:lnTo>
                <a:lnTo>
                  <a:pt x="834221" y="819622"/>
                </a:lnTo>
                <a:lnTo>
                  <a:pt x="0" y="819622"/>
                </a:lnTo>
                <a:lnTo>
                  <a:pt x="0" y="0"/>
                </a:lnTo>
                <a:close/>
              </a:path>
            </a:pathLst>
          </a:custGeom>
          <a:blipFill>
            <a:blip r:embed="rId13"/>
            <a:stretch>
              <a:fillRect l="0" t="0" r="0" b="0"/>
            </a:stretch>
          </a:blipFill>
        </p:spPr>
      </p:sp>
      <p:sp>
        <p:nvSpPr>
          <p:cNvPr name="Freeform 23" id="23"/>
          <p:cNvSpPr/>
          <p:nvPr/>
        </p:nvSpPr>
        <p:spPr>
          <a:xfrm flipH="false" flipV="false" rot="0">
            <a:off x="994481" y="790024"/>
            <a:ext cx="564104" cy="1227425"/>
          </a:xfrm>
          <a:custGeom>
            <a:avLst/>
            <a:gdLst/>
            <a:ahLst/>
            <a:cxnLst/>
            <a:rect r="r" b="b" t="t" l="l"/>
            <a:pathLst>
              <a:path h="1227425" w="564104">
                <a:moveTo>
                  <a:pt x="0" y="0"/>
                </a:moveTo>
                <a:lnTo>
                  <a:pt x="564104" y="0"/>
                </a:lnTo>
                <a:lnTo>
                  <a:pt x="564104" y="1227425"/>
                </a:lnTo>
                <a:lnTo>
                  <a:pt x="0" y="1227425"/>
                </a:lnTo>
                <a:lnTo>
                  <a:pt x="0" y="0"/>
                </a:lnTo>
                <a:close/>
              </a:path>
            </a:pathLst>
          </a:custGeom>
          <a:blipFill>
            <a:blip r:embed="rId14"/>
            <a:stretch>
              <a:fillRect l="0" t="0" r="0" b="0"/>
            </a:stretch>
          </a:blipFill>
        </p:spPr>
      </p:sp>
      <p:grpSp>
        <p:nvGrpSpPr>
          <p:cNvPr name="Group 24" id="24"/>
          <p:cNvGrpSpPr/>
          <p:nvPr/>
        </p:nvGrpSpPr>
        <p:grpSpPr>
          <a:xfrm rot="0">
            <a:off x="1028700" y="1710034"/>
            <a:ext cx="7256536" cy="1032967"/>
            <a:chOff x="0" y="0"/>
            <a:chExt cx="10757389" cy="1531313"/>
          </a:xfrm>
        </p:grpSpPr>
        <p:sp>
          <p:nvSpPr>
            <p:cNvPr name="Freeform 25" id="25"/>
            <p:cNvSpPr/>
            <p:nvPr/>
          </p:nvSpPr>
          <p:spPr>
            <a:xfrm flipH="false" flipV="false" rot="0">
              <a:off x="0" y="0"/>
              <a:ext cx="10757388" cy="1531313"/>
            </a:xfrm>
            <a:custGeom>
              <a:avLst/>
              <a:gdLst/>
              <a:ahLst/>
              <a:cxnLst/>
              <a:rect r="r" b="b" t="t" l="l"/>
              <a:pathLst>
                <a:path h="1531313" w="10757388">
                  <a:moveTo>
                    <a:pt x="32007" y="0"/>
                  </a:moveTo>
                  <a:lnTo>
                    <a:pt x="10725382" y="0"/>
                  </a:lnTo>
                  <a:cubicBezTo>
                    <a:pt x="10733870" y="0"/>
                    <a:pt x="10742012" y="3372"/>
                    <a:pt x="10748014" y="9375"/>
                  </a:cubicBezTo>
                  <a:cubicBezTo>
                    <a:pt x="10754016" y="15377"/>
                    <a:pt x="10757388" y="23518"/>
                    <a:pt x="10757388" y="32007"/>
                  </a:cubicBezTo>
                  <a:lnTo>
                    <a:pt x="10757388" y="1499307"/>
                  </a:lnTo>
                  <a:cubicBezTo>
                    <a:pt x="10757388" y="1516984"/>
                    <a:pt x="10743058" y="1531313"/>
                    <a:pt x="10725382" y="1531313"/>
                  </a:cubicBezTo>
                  <a:lnTo>
                    <a:pt x="32007" y="1531313"/>
                  </a:lnTo>
                  <a:cubicBezTo>
                    <a:pt x="14330" y="1531313"/>
                    <a:pt x="0" y="1516984"/>
                    <a:pt x="0" y="1499307"/>
                  </a:cubicBezTo>
                  <a:lnTo>
                    <a:pt x="0" y="32007"/>
                  </a:lnTo>
                  <a:cubicBezTo>
                    <a:pt x="0" y="14330"/>
                    <a:pt x="14330" y="0"/>
                    <a:pt x="32007" y="0"/>
                  </a:cubicBezTo>
                  <a:close/>
                </a:path>
              </a:pathLst>
            </a:custGeom>
            <a:solidFill>
              <a:srgbClr val="C8C1A8"/>
            </a:solidFill>
            <a:ln cap="rnd">
              <a:noFill/>
              <a:prstDash val="sysDot"/>
              <a:round/>
            </a:ln>
          </p:spPr>
        </p:sp>
        <p:sp>
          <p:nvSpPr>
            <p:cNvPr name="TextBox 26" id="26"/>
            <p:cNvSpPr txBox="true"/>
            <p:nvPr/>
          </p:nvSpPr>
          <p:spPr>
            <a:xfrm>
              <a:off x="0" y="-66675"/>
              <a:ext cx="10757389" cy="1597988"/>
            </a:xfrm>
            <a:prstGeom prst="rect">
              <a:avLst/>
            </a:prstGeom>
          </p:spPr>
          <p:txBody>
            <a:bodyPr anchor="ctr" rtlCol="false" tIns="254000" lIns="254000" bIns="254000" rIns="254000"/>
            <a:lstStyle/>
            <a:p>
              <a:pPr algn="l">
                <a:lnSpc>
                  <a:spcPts val="4059"/>
                </a:lnSpc>
              </a:pPr>
              <a:r>
                <a:rPr lang="en-US" sz="2899">
                  <a:solidFill>
                    <a:srgbClr val="000000"/>
                  </a:solidFill>
                  <a:latin typeface="Maven Pro"/>
                  <a:ea typeface="Maven Pro"/>
                  <a:cs typeface="Maven Pro"/>
                  <a:sym typeface="Maven Pro"/>
                </a:rPr>
                <a:t>c. Xây dựng đội ngũ cán bộ, đảng viên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36444" b="0"/>
            </a:stretch>
          </a:blipFill>
        </p:spPr>
      </p:sp>
      <p:sp>
        <p:nvSpPr>
          <p:cNvPr name="Freeform 3" id="3"/>
          <p:cNvSpPr/>
          <p:nvPr/>
        </p:nvSpPr>
        <p:spPr>
          <a:xfrm flipH="false" flipV="false" rot="380022">
            <a:off x="10918801" y="214179"/>
            <a:ext cx="7426428" cy="11146609"/>
          </a:xfrm>
          <a:custGeom>
            <a:avLst/>
            <a:gdLst/>
            <a:ahLst/>
            <a:cxnLst/>
            <a:rect r="r" b="b" t="t" l="l"/>
            <a:pathLst>
              <a:path h="11146609" w="7426428">
                <a:moveTo>
                  <a:pt x="0" y="0"/>
                </a:moveTo>
                <a:lnTo>
                  <a:pt x="7426429" y="0"/>
                </a:lnTo>
                <a:lnTo>
                  <a:pt x="7426429" y="11146609"/>
                </a:lnTo>
                <a:lnTo>
                  <a:pt x="0" y="11146609"/>
                </a:lnTo>
                <a:lnTo>
                  <a:pt x="0" y="0"/>
                </a:lnTo>
                <a:close/>
              </a:path>
            </a:pathLst>
          </a:custGeom>
          <a:blipFill>
            <a:blip r:embed="rId3"/>
            <a:stretch>
              <a:fillRect l="0" t="0" r="0" b="0"/>
            </a:stretch>
          </a:blipFill>
        </p:spPr>
      </p:sp>
      <p:sp>
        <p:nvSpPr>
          <p:cNvPr name="Freeform 4" id="4"/>
          <p:cNvSpPr/>
          <p:nvPr/>
        </p:nvSpPr>
        <p:spPr>
          <a:xfrm flipH="false" flipV="false" rot="-443402">
            <a:off x="10992046" y="-403634"/>
            <a:ext cx="5898938" cy="11594964"/>
          </a:xfrm>
          <a:custGeom>
            <a:avLst/>
            <a:gdLst/>
            <a:ahLst/>
            <a:cxnLst/>
            <a:rect r="r" b="b" t="t" l="l"/>
            <a:pathLst>
              <a:path h="11594964" w="5898938">
                <a:moveTo>
                  <a:pt x="0" y="0"/>
                </a:moveTo>
                <a:lnTo>
                  <a:pt x="5898938" y="0"/>
                </a:lnTo>
                <a:lnTo>
                  <a:pt x="5898938" y="11594964"/>
                </a:lnTo>
                <a:lnTo>
                  <a:pt x="0" y="11594964"/>
                </a:lnTo>
                <a:lnTo>
                  <a:pt x="0" y="0"/>
                </a:lnTo>
                <a:close/>
              </a:path>
            </a:pathLst>
          </a:custGeom>
          <a:blipFill>
            <a:blip r:embed="rId4"/>
            <a:stretch>
              <a:fillRect l="0" t="0" r="0" b="0"/>
            </a:stretch>
          </a:blipFill>
        </p:spPr>
      </p:sp>
      <p:sp>
        <p:nvSpPr>
          <p:cNvPr name="Freeform 5" id="5"/>
          <p:cNvSpPr/>
          <p:nvPr/>
        </p:nvSpPr>
        <p:spPr>
          <a:xfrm flipH="false" flipV="false" rot="0">
            <a:off x="15361348" y="-940623"/>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3488">
            <a:off x="9718047" y="8237959"/>
            <a:ext cx="3922647" cy="2476171"/>
          </a:xfrm>
          <a:custGeom>
            <a:avLst/>
            <a:gdLst/>
            <a:ahLst/>
            <a:cxnLst/>
            <a:rect r="r" b="b" t="t" l="l"/>
            <a:pathLst>
              <a:path h="2476171" w="3922647">
                <a:moveTo>
                  <a:pt x="0" y="0"/>
                </a:moveTo>
                <a:lnTo>
                  <a:pt x="3922647" y="0"/>
                </a:lnTo>
                <a:lnTo>
                  <a:pt x="3922647" y="2476171"/>
                </a:lnTo>
                <a:lnTo>
                  <a:pt x="0" y="2476171"/>
                </a:lnTo>
                <a:lnTo>
                  <a:pt x="0" y="0"/>
                </a:lnTo>
                <a:close/>
              </a:path>
            </a:pathLst>
          </a:custGeom>
          <a:blipFill>
            <a:blip r:embed="rId6"/>
            <a:stretch>
              <a:fillRect l="0" t="0" r="0" b="0"/>
            </a:stretch>
          </a:blipFill>
        </p:spPr>
      </p:sp>
      <p:sp>
        <p:nvSpPr>
          <p:cNvPr name="Freeform 7" id="7"/>
          <p:cNvSpPr/>
          <p:nvPr/>
        </p:nvSpPr>
        <p:spPr>
          <a:xfrm flipH="false" flipV="false" rot="4000070">
            <a:off x="-4026211" y="3509910"/>
            <a:ext cx="4473523" cy="5689695"/>
          </a:xfrm>
          <a:custGeom>
            <a:avLst/>
            <a:gdLst/>
            <a:ahLst/>
            <a:cxnLst/>
            <a:rect r="r" b="b" t="t" l="l"/>
            <a:pathLst>
              <a:path h="5689695" w="4473523">
                <a:moveTo>
                  <a:pt x="0" y="0"/>
                </a:moveTo>
                <a:lnTo>
                  <a:pt x="4473522" y="0"/>
                </a:lnTo>
                <a:lnTo>
                  <a:pt x="4473522" y="5689695"/>
                </a:lnTo>
                <a:lnTo>
                  <a:pt x="0" y="5689695"/>
                </a:lnTo>
                <a:lnTo>
                  <a:pt x="0" y="0"/>
                </a:lnTo>
                <a:close/>
              </a:path>
            </a:pathLst>
          </a:custGeom>
          <a:blipFill>
            <a:blip r:embed="rId7"/>
            <a:stretch>
              <a:fillRect l="0" t="0" r="0" b="0"/>
            </a:stretch>
          </a:blipFill>
        </p:spPr>
      </p:sp>
      <p:sp>
        <p:nvSpPr>
          <p:cNvPr name="Freeform 8" id="8"/>
          <p:cNvSpPr/>
          <p:nvPr/>
        </p:nvSpPr>
        <p:spPr>
          <a:xfrm flipH="false" flipV="false" rot="2913921">
            <a:off x="-3622243" y="-4011548"/>
            <a:ext cx="6179309" cy="9274760"/>
          </a:xfrm>
          <a:custGeom>
            <a:avLst/>
            <a:gdLst/>
            <a:ahLst/>
            <a:cxnLst/>
            <a:rect r="r" b="b" t="t" l="l"/>
            <a:pathLst>
              <a:path h="9274760" w="6179309">
                <a:moveTo>
                  <a:pt x="0" y="0"/>
                </a:moveTo>
                <a:lnTo>
                  <a:pt x="6179308" y="0"/>
                </a:lnTo>
                <a:lnTo>
                  <a:pt x="6179308" y="9274760"/>
                </a:lnTo>
                <a:lnTo>
                  <a:pt x="0" y="9274760"/>
                </a:lnTo>
                <a:lnTo>
                  <a:pt x="0" y="0"/>
                </a:lnTo>
                <a:close/>
              </a:path>
            </a:pathLst>
          </a:custGeom>
          <a:blipFill>
            <a:blip r:embed="rId8"/>
            <a:stretch>
              <a:fillRect l="0" t="0" r="0" b="0"/>
            </a:stretch>
          </a:blipFill>
        </p:spPr>
      </p:sp>
      <p:sp>
        <p:nvSpPr>
          <p:cNvPr name="Freeform 9" id="9"/>
          <p:cNvSpPr/>
          <p:nvPr/>
        </p:nvSpPr>
        <p:spPr>
          <a:xfrm flipH="false" flipV="false" rot="-1336845">
            <a:off x="10584072" y="703672"/>
            <a:ext cx="3958401" cy="1251844"/>
          </a:xfrm>
          <a:custGeom>
            <a:avLst/>
            <a:gdLst/>
            <a:ahLst/>
            <a:cxnLst/>
            <a:rect r="r" b="b" t="t" l="l"/>
            <a:pathLst>
              <a:path h="1251844" w="3958401">
                <a:moveTo>
                  <a:pt x="0" y="0"/>
                </a:moveTo>
                <a:lnTo>
                  <a:pt x="3958401" y="0"/>
                </a:lnTo>
                <a:lnTo>
                  <a:pt x="3958401" y="1251844"/>
                </a:lnTo>
                <a:lnTo>
                  <a:pt x="0" y="1251844"/>
                </a:lnTo>
                <a:lnTo>
                  <a:pt x="0" y="0"/>
                </a:lnTo>
                <a:close/>
              </a:path>
            </a:pathLst>
          </a:custGeom>
          <a:blipFill>
            <a:blip r:embed="rId9"/>
            <a:stretch>
              <a:fillRect l="0" t="0" r="0" b="0"/>
            </a:stretch>
          </a:blipFill>
        </p:spPr>
      </p:sp>
      <p:grpSp>
        <p:nvGrpSpPr>
          <p:cNvPr name="Group 10" id="10"/>
          <p:cNvGrpSpPr>
            <a:grpSpLocks noChangeAspect="true"/>
          </p:cNvGrpSpPr>
          <p:nvPr/>
        </p:nvGrpSpPr>
        <p:grpSpPr>
          <a:xfrm rot="370554">
            <a:off x="11797763" y="1309911"/>
            <a:ext cx="5668505" cy="8167874"/>
            <a:chOff x="0" y="0"/>
            <a:chExt cx="3172968" cy="4572000"/>
          </a:xfrm>
        </p:grpSpPr>
        <p:sp>
          <p:nvSpPr>
            <p:cNvPr name="Freeform 11" id="11"/>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10"/>
              <a:stretch>
                <a:fillRect l="-19837" t="0" r="-19837" b="0"/>
              </a:stretch>
            </a:blipFill>
          </p:spPr>
        </p:sp>
        <p:sp>
          <p:nvSpPr>
            <p:cNvPr name="Freeform 12" id="12"/>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11"/>
              <a:stretch>
                <a:fillRect l="-160" t="0" r="-160" b="0"/>
              </a:stretch>
            </a:blipFill>
          </p:spPr>
        </p:sp>
      </p:grpSp>
      <p:sp>
        <p:nvSpPr>
          <p:cNvPr name="TextBox 13" id="13"/>
          <p:cNvSpPr txBox="true"/>
          <p:nvPr/>
        </p:nvSpPr>
        <p:spPr>
          <a:xfrm rot="0">
            <a:off x="586790" y="1329594"/>
            <a:ext cx="10286074" cy="5217953"/>
          </a:xfrm>
          <a:prstGeom prst="rect">
            <a:avLst/>
          </a:prstGeom>
        </p:spPr>
        <p:txBody>
          <a:bodyPr anchor="t" rtlCol="false" tIns="0" lIns="0" bIns="0" rIns="0">
            <a:spAutoFit/>
          </a:bodyPr>
          <a:lstStyle/>
          <a:p>
            <a:pPr algn="l">
              <a:lnSpc>
                <a:spcPts val="8894"/>
              </a:lnSpc>
            </a:pPr>
            <a:r>
              <a:rPr lang="en-US" sz="7474">
                <a:solidFill>
                  <a:srgbClr val="42372A"/>
                </a:solidFill>
                <a:latin typeface="Asap"/>
                <a:ea typeface="Asap"/>
                <a:cs typeface="Asap"/>
                <a:sym typeface="Asap"/>
              </a:rPr>
              <a:t>II. Tư tưởng Hồ Chí Minh về Nhà nước của nhân dân, do nhân dân, vì nhân dân</a:t>
            </a:r>
          </a:p>
          <a:p>
            <a:pPr algn="l">
              <a:lnSpc>
                <a:spcPts val="5681"/>
              </a:lnSpc>
            </a:pPr>
          </a:p>
        </p:txBody>
      </p:sp>
      <p:sp>
        <p:nvSpPr>
          <p:cNvPr name="Freeform 14" id="14"/>
          <p:cNvSpPr/>
          <p:nvPr/>
        </p:nvSpPr>
        <p:spPr>
          <a:xfrm flipH="false" flipV="false" rot="7807612">
            <a:off x="2157816" y="-1410874"/>
            <a:ext cx="3541971" cy="2821747"/>
          </a:xfrm>
          <a:custGeom>
            <a:avLst/>
            <a:gdLst/>
            <a:ahLst/>
            <a:cxnLst/>
            <a:rect r="r" b="b" t="t" l="l"/>
            <a:pathLst>
              <a:path h="2821747" w="3541971">
                <a:moveTo>
                  <a:pt x="0" y="0"/>
                </a:moveTo>
                <a:lnTo>
                  <a:pt x="3541971" y="0"/>
                </a:lnTo>
                <a:lnTo>
                  <a:pt x="3541971" y="2821748"/>
                </a:lnTo>
                <a:lnTo>
                  <a:pt x="0" y="2821748"/>
                </a:lnTo>
                <a:lnTo>
                  <a:pt x="0" y="0"/>
                </a:lnTo>
                <a:close/>
              </a:path>
            </a:pathLst>
          </a:custGeom>
          <a:blipFill>
            <a:blip r:embed="rId12"/>
            <a:stretch>
              <a:fillRect l="-126473" t="-38577" r="-391" b="-401270"/>
            </a:stretch>
          </a:blipFill>
        </p:spPr>
      </p:sp>
      <p:sp>
        <p:nvSpPr>
          <p:cNvPr name="TextBox 15" id="15"/>
          <p:cNvSpPr txBox="true"/>
          <p:nvPr/>
        </p:nvSpPr>
        <p:spPr>
          <a:xfrm rot="0">
            <a:off x="771233" y="6211568"/>
            <a:ext cx="10326624" cy="4075432"/>
          </a:xfrm>
          <a:prstGeom prst="rect">
            <a:avLst/>
          </a:prstGeom>
        </p:spPr>
        <p:txBody>
          <a:bodyPr anchor="t" rtlCol="false" tIns="0" lIns="0" bIns="0" rIns="0">
            <a:spAutoFit/>
          </a:bodyPr>
          <a:lstStyle/>
          <a:p>
            <a:pPr algn="just">
              <a:lnSpc>
                <a:spcPts val="6579"/>
              </a:lnSpc>
            </a:pPr>
            <a:r>
              <a:rPr lang="en-US" sz="4699">
                <a:solidFill>
                  <a:srgbClr val="42372A"/>
                </a:solidFill>
                <a:latin typeface="Maven Pro"/>
                <a:ea typeface="Maven Pro"/>
                <a:cs typeface="Maven Pro"/>
                <a:sym typeface="Maven Pro"/>
              </a:rPr>
              <a:t>1. Nhà nước dân chủ</a:t>
            </a:r>
          </a:p>
          <a:p>
            <a:pPr algn="just">
              <a:lnSpc>
                <a:spcPts val="6579"/>
              </a:lnSpc>
            </a:pPr>
            <a:r>
              <a:rPr lang="en-US" sz="4699">
                <a:solidFill>
                  <a:srgbClr val="42372A"/>
                </a:solidFill>
                <a:latin typeface="Maven Pro"/>
                <a:ea typeface="Maven Pro"/>
                <a:cs typeface="Maven Pro"/>
                <a:sym typeface="Maven Pro"/>
              </a:rPr>
              <a:t>2. Nhà nước pháp quyền</a:t>
            </a:r>
          </a:p>
          <a:p>
            <a:pPr algn="just">
              <a:lnSpc>
                <a:spcPts val="6579"/>
              </a:lnSpc>
            </a:pPr>
            <a:r>
              <a:rPr lang="en-US" sz="4699">
                <a:solidFill>
                  <a:srgbClr val="42372A"/>
                </a:solidFill>
                <a:latin typeface="Maven Pro"/>
                <a:ea typeface="Maven Pro"/>
                <a:cs typeface="Maven Pro"/>
                <a:sym typeface="Maven Pro"/>
              </a:rPr>
              <a:t>3. Nhà nước trong sạch, vững mạnh</a:t>
            </a:r>
          </a:p>
          <a:p>
            <a:pPr algn="just">
              <a:lnSpc>
                <a:spcPts val="6579"/>
              </a:lnSpc>
            </a:pPr>
          </a:p>
          <a:p>
            <a:pPr algn="just">
              <a:lnSpc>
                <a:spcPts val="615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DAG26sG2IyA</dc:identifier>
  <dcterms:modified xsi:type="dcterms:W3CDTF">2011-08-01T06:04:30Z</dcterms:modified>
  <cp:revision>1</cp:revision>
  <dc:title>III. Vận dụng tư tưởng Hồ Chí Minh vào công tác xây dựng Đảng và xây dựng Nhà nước</dc:title>
</cp:coreProperties>
</file>